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90"/>
  </p:notesMasterIdLst>
  <p:sldIdLst>
    <p:sldId id="256" r:id="rId2"/>
    <p:sldId id="257" r:id="rId3"/>
    <p:sldId id="258" r:id="rId4"/>
    <p:sldId id="266" r:id="rId5"/>
    <p:sldId id="259" r:id="rId6"/>
    <p:sldId id="323" r:id="rId7"/>
    <p:sldId id="261" r:id="rId8"/>
    <p:sldId id="262" r:id="rId9"/>
    <p:sldId id="263" r:id="rId10"/>
    <p:sldId id="264" r:id="rId11"/>
    <p:sldId id="265" r:id="rId12"/>
    <p:sldId id="324" r:id="rId13"/>
    <p:sldId id="325" r:id="rId14"/>
    <p:sldId id="326" r:id="rId15"/>
    <p:sldId id="268" r:id="rId16"/>
    <p:sldId id="327" r:id="rId17"/>
    <p:sldId id="328" r:id="rId18"/>
    <p:sldId id="329" r:id="rId19"/>
    <p:sldId id="330" r:id="rId20"/>
    <p:sldId id="270" r:id="rId21"/>
    <p:sldId id="260" r:id="rId22"/>
    <p:sldId id="271" r:id="rId23"/>
    <p:sldId id="272" r:id="rId24"/>
    <p:sldId id="273" r:id="rId25"/>
    <p:sldId id="276" r:id="rId26"/>
    <p:sldId id="331" r:id="rId27"/>
    <p:sldId id="277" r:id="rId28"/>
    <p:sldId id="332" r:id="rId29"/>
    <p:sldId id="278" r:id="rId30"/>
    <p:sldId id="279" r:id="rId31"/>
    <p:sldId id="280" r:id="rId32"/>
    <p:sldId id="333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337" r:id="rId48"/>
    <p:sldId id="334" r:id="rId49"/>
    <p:sldId id="336" r:id="rId50"/>
    <p:sldId id="338" r:id="rId51"/>
    <p:sldId id="274" r:id="rId52"/>
    <p:sldId id="275" r:id="rId53"/>
    <p:sldId id="339" r:id="rId54"/>
    <p:sldId id="341" r:id="rId55"/>
    <p:sldId id="340" r:id="rId56"/>
    <p:sldId id="342" r:id="rId57"/>
    <p:sldId id="343" r:id="rId58"/>
    <p:sldId id="344" r:id="rId59"/>
    <p:sldId id="346" r:id="rId60"/>
    <p:sldId id="345" r:id="rId61"/>
    <p:sldId id="295" r:id="rId62"/>
    <p:sldId id="296" r:id="rId63"/>
    <p:sldId id="297" r:id="rId64"/>
    <p:sldId id="298" r:id="rId65"/>
    <p:sldId id="299" r:id="rId66"/>
    <p:sldId id="300" r:id="rId67"/>
    <p:sldId id="301" r:id="rId68"/>
    <p:sldId id="302" r:id="rId69"/>
    <p:sldId id="303" r:id="rId70"/>
    <p:sldId id="304" r:id="rId71"/>
    <p:sldId id="305" r:id="rId72"/>
    <p:sldId id="306" r:id="rId73"/>
    <p:sldId id="307" r:id="rId74"/>
    <p:sldId id="308" r:id="rId75"/>
    <p:sldId id="309" r:id="rId76"/>
    <p:sldId id="310" r:id="rId77"/>
    <p:sldId id="311" r:id="rId78"/>
    <p:sldId id="312" r:id="rId79"/>
    <p:sldId id="313" r:id="rId80"/>
    <p:sldId id="314" r:id="rId81"/>
    <p:sldId id="315" r:id="rId82"/>
    <p:sldId id="316" r:id="rId83"/>
    <p:sldId id="317" r:id="rId84"/>
    <p:sldId id="318" r:id="rId85"/>
    <p:sldId id="319" r:id="rId86"/>
    <p:sldId id="320" r:id="rId87"/>
    <p:sldId id="321" r:id="rId88"/>
    <p:sldId id="322" r:id="rId8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91"/>
      <p:bold r:id="rId92"/>
      <p:italic r:id="rId93"/>
      <p:boldItalic r:id="rId94"/>
    </p:embeddedFont>
    <p:embeddedFont>
      <p:font typeface="Calibri Light" panose="020F0302020204030204" pitchFamily="34" charset="0"/>
      <p:regular r:id="rId95"/>
      <p:italic r:id="rId96"/>
    </p:embeddedFont>
    <p:embeddedFont>
      <p:font typeface="Comfortaa" panose="020B0604020202020204" charset="0"/>
      <p:regular r:id="rId97"/>
      <p:bold r:id="rId98"/>
    </p:embeddedFont>
    <p:embeddedFont>
      <p:font typeface="Open Sans" panose="020B0604020202020204" charset="0"/>
      <p:regular r:id="rId99"/>
      <p:bold r:id="rId100"/>
      <p:italic r:id="rId101"/>
      <p:boldItalic r:id="rId10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as" initials="NRG" lastIdx="1" clrIdx="0">
    <p:extLst>
      <p:ext uri="{19B8F6BF-5375-455C-9EA6-DF929625EA0E}">
        <p15:presenceInfo xmlns:p15="http://schemas.microsoft.com/office/powerpoint/2012/main" userId="Nicola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88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95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10.fntdata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font" Target="fonts/font3.fntdata"/><Relationship Id="rId98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font" Target="fonts/font1.fntdata"/><Relationship Id="rId96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4.fntdata"/><Relationship Id="rId99" Type="http://schemas.openxmlformats.org/officeDocument/2006/relationships/font" Target="fonts/font9.fntdata"/><Relationship Id="rId10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7.fntdata"/><Relationship Id="rId10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cloud.r-project.org/" TargetMode="Externa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rstudio.com/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cloud.r-project.org/" TargetMode="External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rstudio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C0ACEC-E4A2-4CE1-8ECE-2B57A212B759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7A7CCF9-D6C8-4336-9D37-FA4A6C58B36D}">
      <dgm:prSet/>
      <dgm:spPr/>
      <dgm:t>
        <a:bodyPr/>
        <a:lstStyle/>
        <a:p>
          <a:r>
            <a:rPr lang="es-ES" b="0" i="0" dirty="0">
              <a:solidFill>
                <a:schemeClr val="bg1"/>
              </a:solidFill>
            </a:rPr>
            <a:t>Lenguaje de programación sin interfaz</a:t>
          </a:r>
          <a:endParaRPr lang="en-US" dirty="0">
            <a:solidFill>
              <a:schemeClr val="bg1"/>
            </a:solidFill>
          </a:endParaRPr>
        </a:p>
      </dgm:t>
    </dgm:pt>
    <dgm:pt modelId="{6D79C474-C969-444B-ADD0-4CB94A060E04}" type="parTrans" cxnId="{B1C3E6EE-5882-4A46-8B7E-75D49EECC8D8}">
      <dgm:prSet/>
      <dgm:spPr/>
      <dgm:t>
        <a:bodyPr/>
        <a:lstStyle/>
        <a:p>
          <a:endParaRPr lang="en-US"/>
        </a:p>
      </dgm:t>
    </dgm:pt>
    <dgm:pt modelId="{619A2356-2F67-4A83-A859-13C8A00EFFCB}" type="sibTrans" cxnId="{B1C3E6EE-5882-4A46-8B7E-75D49EECC8D8}">
      <dgm:prSet/>
      <dgm:spPr/>
      <dgm:t>
        <a:bodyPr/>
        <a:lstStyle/>
        <a:p>
          <a:endParaRPr lang="en-US"/>
        </a:p>
      </dgm:t>
    </dgm:pt>
    <dgm:pt modelId="{165F00AA-EE8E-4718-AEAB-C5BE8D68C28F}">
      <dgm:prSet/>
      <dgm:spPr/>
      <dgm:t>
        <a:bodyPr/>
        <a:lstStyle/>
        <a:p>
          <a:r>
            <a:rPr lang="es-ES" b="0" i="0" dirty="0">
              <a:solidFill>
                <a:schemeClr val="bg1"/>
              </a:solidFill>
            </a:rPr>
            <a:t>Curva de aprendizaje alta</a:t>
          </a:r>
          <a:endParaRPr lang="en-US" dirty="0">
            <a:solidFill>
              <a:schemeClr val="bg1"/>
            </a:solidFill>
          </a:endParaRPr>
        </a:p>
      </dgm:t>
    </dgm:pt>
    <dgm:pt modelId="{5DCF85CE-2F66-4509-A797-98A375349F7D}" type="parTrans" cxnId="{6437EA88-002F-430C-B7C3-98C0FB774918}">
      <dgm:prSet/>
      <dgm:spPr/>
      <dgm:t>
        <a:bodyPr/>
        <a:lstStyle/>
        <a:p>
          <a:endParaRPr lang="en-US"/>
        </a:p>
      </dgm:t>
    </dgm:pt>
    <dgm:pt modelId="{1D861643-4ECB-4FCE-A1DB-EDA53034C0F3}" type="sibTrans" cxnId="{6437EA88-002F-430C-B7C3-98C0FB774918}">
      <dgm:prSet/>
      <dgm:spPr/>
      <dgm:t>
        <a:bodyPr/>
        <a:lstStyle/>
        <a:p>
          <a:endParaRPr lang="en-US"/>
        </a:p>
      </dgm:t>
    </dgm:pt>
    <dgm:pt modelId="{EF7AED4D-675E-4411-B3E1-037455821EBA}">
      <dgm:prSet/>
      <dgm:spPr/>
      <dgm:t>
        <a:bodyPr/>
        <a:lstStyle/>
        <a:p>
          <a:r>
            <a:rPr lang="es-ES" b="0" i="0" dirty="0">
              <a:solidFill>
                <a:schemeClr val="bg1"/>
              </a:solidFill>
            </a:rPr>
            <a:t>Actualizaciones frecuentes</a:t>
          </a:r>
          <a:endParaRPr lang="en-US" dirty="0">
            <a:solidFill>
              <a:schemeClr val="bg1"/>
            </a:solidFill>
          </a:endParaRPr>
        </a:p>
      </dgm:t>
    </dgm:pt>
    <dgm:pt modelId="{BD54A94B-83FC-435B-AE90-5294F8C86676}" type="parTrans" cxnId="{DDA07B61-651E-4004-B76B-49FDC3665790}">
      <dgm:prSet/>
      <dgm:spPr/>
      <dgm:t>
        <a:bodyPr/>
        <a:lstStyle/>
        <a:p>
          <a:endParaRPr lang="en-US"/>
        </a:p>
      </dgm:t>
    </dgm:pt>
    <dgm:pt modelId="{9CB4B5E1-6D5C-46AA-9140-0906DB2E044E}" type="sibTrans" cxnId="{DDA07B61-651E-4004-B76B-49FDC3665790}">
      <dgm:prSet/>
      <dgm:spPr/>
      <dgm:t>
        <a:bodyPr/>
        <a:lstStyle/>
        <a:p>
          <a:endParaRPr lang="en-US"/>
        </a:p>
      </dgm:t>
    </dgm:pt>
    <dgm:pt modelId="{09AD5E92-96AC-4D0E-B545-63049FE4DBBC}">
      <dgm:prSet/>
      <dgm:spPr/>
      <dgm:t>
        <a:bodyPr/>
        <a:lstStyle/>
        <a:p>
          <a:r>
            <a:rPr lang="es-ES" b="0" i="0" dirty="0">
              <a:solidFill>
                <a:schemeClr val="bg1"/>
              </a:solidFill>
            </a:rPr>
            <a:t>Estructura modular</a:t>
          </a:r>
          <a:endParaRPr lang="en-US" dirty="0">
            <a:solidFill>
              <a:schemeClr val="bg1"/>
            </a:solidFill>
          </a:endParaRPr>
        </a:p>
      </dgm:t>
    </dgm:pt>
    <dgm:pt modelId="{1E915177-C5D6-4416-90BB-D27FBCC3CDBC}" type="parTrans" cxnId="{E143A4B6-F296-4CCE-83D1-2C7B7C8C8B11}">
      <dgm:prSet/>
      <dgm:spPr/>
      <dgm:t>
        <a:bodyPr/>
        <a:lstStyle/>
        <a:p>
          <a:endParaRPr lang="en-US"/>
        </a:p>
      </dgm:t>
    </dgm:pt>
    <dgm:pt modelId="{6173C664-5FDD-41FA-B9DC-7F1A6A9B84BF}" type="sibTrans" cxnId="{E143A4B6-F296-4CCE-83D1-2C7B7C8C8B11}">
      <dgm:prSet/>
      <dgm:spPr/>
      <dgm:t>
        <a:bodyPr/>
        <a:lstStyle/>
        <a:p>
          <a:endParaRPr lang="en-US"/>
        </a:p>
      </dgm:t>
    </dgm:pt>
    <dgm:pt modelId="{2949013C-6337-46F8-A5A4-E2BC33C0FF45}">
      <dgm:prSet/>
      <dgm:spPr/>
      <dgm:t>
        <a:bodyPr/>
        <a:lstStyle/>
        <a:p>
          <a:r>
            <a:rPr lang="es-ES" b="1" i="0" u="sng">
              <a:hlinkClick xmlns:r="http://schemas.openxmlformats.org/officeDocument/2006/relationships" r:id="rId1"/>
            </a:rPr>
            <a:t>https://cloud.r-project.org/</a:t>
          </a:r>
          <a:endParaRPr lang="en-US"/>
        </a:p>
      </dgm:t>
    </dgm:pt>
    <dgm:pt modelId="{9445068C-9EC9-4357-8EE4-3FCE4E8545DB}" type="parTrans" cxnId="{6F2E125F-37B6-4DB7-A215-482BD933A4C9}">
      <dgm:prSet/>
      <dgm:spPr/>
      <dgm:t>
        <a:bodyPr/>
        <a:lstStyle/>
        <a:p>
          <a:endParaRPr lang="en-US"/>
        </a:p>
      </dgm:t>
    </dgm:pt>
    <dgm:pt modelId="{8ED4DA4C-F9DF-4BD0-9DD3-FC1BD0056359}" type="sibTrans" cxnId="{6F2E125F-37B6-4DB7-A215-482BD933A4C9}">
      <dgm:prSet/>
      <dgm:spPr/>
      <dgm:t>
        <a:bodyPr/>
        <a:lstStyle/>
        <a:p>
          <a:endParaRPr lang="en-US"/>
        </a:p>
      </dgm:t>
    </dgm:pt>
    <dgm:pt modelId="{422C36AB-5E26-4C01-B141-5FB1FEEBF37D}" type="pres">
      <dgm:prSet presAssocID="{9DC0ACEC-E4A2-4CE1-8ECE-2B57A212B759}" presName="vert0" presStyleCnt="0">
        <dgm:presLayoutVars>
          <dgm:dir/>
          <dgm:animOne val="branch"/>
          <dgm:animLvl val="lvl"/>
        </dgm:presLayoutVars>
      </dgm:prSet>
      <dgm:spPr/>
    </dgm:pt>
    <dgm:pt modelId="{22058CE1-930D-4F1C-A119-2E5A0FD130B9}" type="pres">
      <dgm:prSet presAssocID="{17A7CCF9-D6C8-4336-9D37-FA4A6C58B36D}" presName="thickLine" presStyleLbl="alignNode1" presStyleIdx="0" presStyleCnt="5"/>
      <dgm:spPr/>
    </dgm:pt>
    <dgm:pt modelId="{4D4290F4-54A1-4254-B16C-DB8ECF3E7509}" type="pres">
      <dgm:prSet presAssocID="{17A7CCF9-D6C8-4336-9D37-FA4A6C58B36D}" presName="horz1" presStyleCnt="0"/>
      <dgm:spPr/>
    </dgm:pt>
    <dgm:pt modelId="{DC883DE8-C6FC-44E9-BBEA-135CD4967F0E}" type="pres">
      <dgm:prSet presAssocID="{17A7CCF9-D6C8-4336-9D37-FA4A6C58B36D}" presName="tx1" presStyleLbl="revTx" presStyleIdx="0" presStyleCnt="5"/>
      <dgm:spPr/>
    </dgm:pt>
    <dgm:pt modelId="{F5F7B559-6224-4686-BDE6-EA519D060172}" type="pres">
      <dgm:prSet presAssocID="{17A7CCF9-D6C8-4336-9D37-FA4A6C58B36D}" presName="vert1" presStyleCnt="0"/>
      <dgm:spPr/>
    </dgm:pt>
    <dgm:pt modelId="{2ACDC528-DDA3-46E6-9E3C-D9B02193E647}" type="pres">
      <dgm:prSet presAssocID="{165F00AA-EE8E-4718-AEAB-C5BE8D68C28F}" presName="thickLine" presStyleLbl="alignNode1" presStyleIdx="1" presStyleCnt="5"/>
      <dgm:spPr/>
    </dgm:pt>
    <dgm:pt modelId="{DD925D37-640A-4083-94A4-1492B2FC2931}" type="pres">
      <dgm:prSet presAssocID="{165F00AA-EE8E-4718-AEAB-C5BE8D68C28F}" presName="horz1" presStyleCnt="0"/>
      <dgm:spPr/>
    </dgm:pt>
    <dgm:pt modelId="{3A19ADC1-F389-41F4-8285-D37592228800}" type="pres">
      <dgm:prSet presAssocID="{165F00AA-EE8E-4718-AEAB-C5BE8D68C28F}" presName="tx1" presStyleLbl="revTx" presStyleIdx="1" presStyleCnt="5"/>
      <dgm:spPr/>
    </dgm:pt>
    <dgm:pt modelId="{4913468C-BC86-4243-ABBD-48CB1CF8A9FA}" type="pres">
      <dgm:prSet presAssocID="{165F00AA-EE8E-4718-AEAB-C5BE8D68C28F}" presName="vert1" presStyleCnt="0"/>
      <dgm:spPr/>
    </dgm:pt>
    <dgm:pt modelId="{6E699393-5DB0-423A-8747-27D0B1A8CA2E}" type="pres">
      <dgm:prSet presAssocID="{EF7AED4D-675E-4411-B3E1-037455821EBA}" presName="thickLine" presStyleLbl="alignNode1" presStyleIdx="2" presStyleCnt="5"/>
      <dgm:spPr/>
    </dgm:pt>
    <dgm:pt modelId="{13B40A3F-EB86-4240-AA25-F7006730964F}" type="pres">
      <dgm:prSet presAssocID="{EF7AED4D-675E-4411-B3E1-037455821EBA}" presName="horz1" presStyleCnt="0"/>
      <dgm:spPr/>
    </dgm:pt>
    <dgm:pt modelId="{130B30E1-7FB0-4AA6-B307-E83525F3D0CB}" type="pres">
      <dgm:prSet presAssocID="{EF7AED4D-675E-4411-B3E1-037455821EBA}" presName="tx1" presStyleLbl="revTx" presStyleIdx="2" presStyleCnt="5"/>
      <dgm:spPr/>
    </dgm:pt>
    <dgm:pt modelId="{EC9DBACD-5AD5-4E7E-8E9C-BE641A891774}" type="pres">
      <dgm:prSet presAssocID="{EF7AED4D-675E-4411-B3E1-037455821EBA}" presName="vert1" presStyleCnt="0"/>
      <dgm:spPr/>
    </dgm:pt>
    <dgm:pt modelId="{C12308AD-20E7-4037-970E-0ED6E1AC1415}" type="pres">
      <dgm:prSet presAssocID="{09AD5E92-96AC-4D0E-B545-63049FE4DBBC}" presName="thickLine" presStyleLbl="alignNode1" presStyleIdx="3" presStyleCnt="5"/>
      <dgm:spPr/>
    </dgm:pt>
    <dgm:pt modelId="{190CE449-997E-4662-8073-CDE6C692D449}" type="pres">
      <dgm:prSet presAssocID="{09AD5E92-96AC-4D0E-B545-63049FE4DBBC}" presName="horz1" presStyleCnt="0"/>
      <dgm:spPr/>
    </dgm:pt>
    <dgm:pt modelId="{7ECE5D40-CCDD-4EFD-8019-650E155B4DFC}" type="pres">
      <dgm:prSet presAssocID="{09AD5E92-96AC-4D0E-B545-63049FE4DBBC}" presName="tx1" presStyleLbl="revTx" presStyleIdx="3" presStyleCnt="5"/>
      <dgm:spPr/>
    </dgm:pt>
    <dgm:pt modelId="{E41A6C81-44A4-4F1B-95F0-868D7366D7CE}" type="pres">
      <dgm:prSet presAssocID="{09AD5E92-96AC-4D0E-B545-63049FE4DBBC}" presName="vert1" presStyleCnt="0"/>
      <dgm:spPr/>
    </dgm:pt>
    <dgm:pt modelId="{E583A4C0-97C0-4B0F-8525-CC7F1E7E4017}" type="pres">
      <dgm:prSet presAssocID="{2949013C-6337-46F8-A5A4-E2BC33C0FF45}" presName="thickLine" presStyleLbl="alignNode1" presStyleIdx="4" presStyleCnt="5"/>
      <dgm:spPr/>
    </dgm:pt>
    <dgm:pt modelId="{C0CB5AEF-DFE7-4C4A-81C9-FA043A3F7E2C}" type="pres">
      <dgm:prSet presAssocID="{2949013C-6337-46F8-A5A4-E2BC33C0FF45}" presName="horz1" presStyleCnt="0"/>
      <dgm:spPr/>
    </dgm:pt>
    <dgm:pt modelId="{D471DA03-34A0-453B-A9D8-578B5BBAC90E}" type="pres">
      <dgm:prSet presAssocID="{2949013C-6337-46F8-A5A4-E2BC33C0FF45}" presName="tx1" presStyleLbl="revTx" presStyleIdx="4" presStyleCnt="5"/>
      <dgm:spPr/>
    </dgm:pt>
    <dgm:pt modelId="{E7ED6B90-D434-4F84-9F90-841FB789EAC2}" type="pres">
      <dgm:prSet presAssocID="{2949013C-6337-46F8-A5A4-E2BC33C0FF45}" presName="vert1" presStyleCnt="0"/>
      <dgm:spPr/>
    </dgm:pt>
  </dgm:ptLst>
  <dgm:cxnLst>
    <dgm:cxn modelId="{FB01E25C-FFB5-4FBC-B3E8-B5275E87922C}" type="presOf" srcId="{9DC0ACEC-E4A2-4CE1-8ECE-2B57A212B759}" destId="{422C36AB-5E26-4C01-B141-5FB1FEEBF37D}" srcOrd="0" destOrd="0" presId="urn:microsoft.com/office/officeart/2008/layout/LinedList"/>
    <dgm:cxn modelId="{6F2E125F-37B6-4DB7-A215-482BD933A4C9}" srcId="{9DC0ACEC-E4A2-4CE1-8ECE-2B57A212B759}" destId="{2949013C-6337-46F8-A5A4-E2BC33C0FF45}" srcOrd="4" destOrd="0" parTransId="{9445068C-9EC9-4357-8EE4-3FCE4E8545DB}" sibTransId="{8ED4DA4C-F9DF-4BD0-9DD3-FC1BD0056359}"/>
    <dgm:cxn modelId="{DDA07B61-651E-4004-B76B-49FDC3665790}" srcId="{9DC0ACEC-E4A2-4CE1-8ECE-2B57A212B759}" destId="{EF7AED4D-675E-4411-B3E1-037455821EBA}" srcOrd="2" destOrd="0" parTransId="{BD54A94B-83FC-435B-AE90-5294F8C86676}" sibTransId="{9CB4B5E1-6D5C-46AA-9140-0906DB2E044E}"/>
    <dgm:cxn modelId="{DB3B0B4B-68D5-40E6-867C-BFC364CF1C1D}" type="presOf" srcId="{09AD5E92-96AC-4D0E-B545-63049FE4DBBC}" destId="{7ECE5D40-CCDD-4EFD-8019-650E155B4DFC}" srcOrd="0" destOrd="0" presId="urn:microsoft.com/office/officeart/2008/layout/LinedList"/>
    <dgm:cxn modelId="{6437EA88-002F-430C-B7C3-98C0FB774918}" srcId="{9DC0ACEC-E4A2-4CE1-8ECE-2B57A212B759}" destId="{165F00AA-EE8E-4718-AEAB-C5BE8D68C28F}" srcOrd="1" destOrd="0" parTransId="{5DCF85CE-2F66-4509-A797-98A375349F7D}" sibTransId="{1D861643-4ECB-4FCE-A1DB-EDA53034C0F3}"/>
    <dgm:cxn modelId="{0B1CF4AE-9EFF-4621-B21E-91E0B7458858}" type="presOf" srcId="{2949013C-6337-46F8-A5A4-E2BC33C0FF45}" destId="{D471DA03-34A0-453B-A9D8-578B5BBAC90E}" srcOrd="0" destOrd="0" presId="urn:microsoft.com/office/officeart/2008/layout/LinedList"/>
    <dgm:cxn modelId="{E143A4B6-F296-4CCE-83D1-2C7B7C8C8B11}" srcId="{9DC0ACEC-E4A2-4CE1-8ECE-2B57A212B759}" destId="{09AD5E92-96AC-4D0E-B545-63049FE4DBBC}" srcOrd="3" destOrd="0" parTransId="{1E915177-C5D6-4416-90BB-D27FBCC3CDBC}" sibTransId="{6173C664-5FDD-41FA-B9DC-7F1A6A9B84BF}"/>
    <dgm:cxn modelId="{EF9999BD-C201-4B98-B378-CEBFF3A1582D}" type="presOf" srcId="{165F00AA-EE8E-4718-AEAB-C5BE8D68C28F}" destId="{3A19ADC1-F389-41F4-8285-D37592228800}" srcOrd="0" destOrd="0" presId="urn:microsoft.com/office/officeart/2008/layout/LinedList"/>
    <dgm:cxn modelId="{1BBB0FEC-AAB2-48E0-AA42-EA86DB081170}" type="presOf" srcId="{17A7CCF9-D6C8-4336-9D37-FA4A6C58B36D}" destId="{DC883DE8-C6FC-44E9-BBEA-135CD4967F0E}" srcOrd="0" destOrd="0" presId="urn:microsoft.com/office/officeart/2008/layout/LinedList"/>
    <dgm:cxn modelId="{B1C3E6EE-5882-4A46-8B7E-75D49EECC8D8}" srcId="{9DC0ACEC-E4A2-4CE1-8ECE-2B57A212B759}" destId="{17A7CCF9-D6C8-4336-9D37-FA4A6C58B36D}" srcOrd="0" destOrd="0" parTransId="{6D79C474-C969-444B-ADD0-4CB94A060E04}" sibTransId="{619A2356-2F67-4A83-A859-13C8A00EFFCB}"/>
    <dgm:cxn modelId="{523EACFA-4523-47DF-BD91-7F662B73D641}" type="presOf" srcId="{EF7AED4D-675E-4411-B3E1-037455821EBA}" destId="{130B30E1-7FB0-4AA6-B307-E83525F3D0CB}" srcOrd="0" destOrd="0" presId="urn:microsoft.com/office/officeart/2008/layout/LinedList"/>
    <dgm:cxn modelId="{A979F1E3-7005-41CC-B4C1-785C2FA72F95}" type="presParOf" srcId="{422C36AB-5E26-4C01-B141-5FB1FEEBF37D}" destId="{22058CE1-930D-4F1C-A119-2E5A0FD130B9}" srcOrd="0" destOrd="0" presId="urn:microsoft.com/office/officeart/2008/layout/LinedList"/>
    <dgm:cxn modelId="{A147EA83-28D1-4064-9E8E-164E44F10957}" type="presParOf" srcId="{422C36AB-5E26-4C01-B141-5FB1FEEBF37D}" destId="{4D4290F4-54A1-4254-B16C-DB8ECF3E7509}" srcOrd="1" destOrd="0" presId="urn:microsoft.com/office/officeart/2008/layout/LinedList"/>
    <dgm:cxn modelId="{84F14694-1455-4341-8E8D-1ED7C67C6C5C}" type="presParOf" srcId="{4D4290F4-54A1-4254-B16C-DB8ECF3E7509}" destId="{DC883DE8-C6FC-44E9-BBEA-135CD4967F0E}" srcOrd="0" destOrd="0" presId="urn:microsoft.com/office/officeart/2008/layout/LinedList"/>
    <dgm:cxn modelId="{B5B1521F-4698-4210-B7B3-825EDBEBAA2E}" type="presParOf" srcId="{4D4290F4-54A1-4254-B16C-DB8ECF3E7509}" destId="{F5F7B559-6224-4686-BDE6-EA519D060172}" srcOrd="1" destOrd="0" presId="urn:microsoft.com/office/officeart/2008/layout/LinedList"/>
    <dgm:cxn modelId="{7C08D470-EDCA-4A26-A5C9-C05095227C6E}" type="presParOf" srcId="{422C36AB-5E26-4C01-B141-5FB1FEEBF37D}" destId="{2ACDC528-DDA3-46E6-9E3C-D9B02193E647}" srcOrd="2" destOrd="0" presId="urn:microsoft.com/office/officeart/2008/layout/LinedList"/>
    <dgm:cxn modelId="{3449A530-BF56-40D1-8807-0C42FD5991C4}" type="presParOf" srcId="{422C36AB-5E26-4C01-B141-5FB1FEEBF37D}" destId="{DD925D37-640A-4083-94A4-1492B2FC2931}" srcOrd="3" destOrd="0" presId="urn:microsoft.com/office/officeart/2008/layout/LinedList"/>
    <dgm:cxn modelId="{0C417DBE-D46A-40AA-8EAD-62B9880ED1EF}" type="presParOf" srcId="{DD925D37-640A-4083-94A4-1492B2FC2931}" destId="{3A19ADC1-F389-41F4-8285-D37592228800}" srcOrd="0" destOrd="0" presId="urn:microsoft.com/office/officeart/2008/layout/LinedList"/>
    <dgm:cxn modelId="{E50AAC6B-33F6-4207-8FAC-9294FD34F26C}" type="presParOf" srcId="{DD925D37-640A-4083-94A4-1492B2FC2931}" destId="{4913468C-BC86-4243-ABBD-48CB1CF8A9FA}" srcOrd="1" destOrd="0" presId="urn:microsoft.com/office/officeart/2008/layout/LinedList"/>
    <dgm:cxn modelId="{E3E95736-84C3-4118-8421-CACC6C18309F}" type="presParOf" srcId="{422C36AB-5E26-4C01-B141-5FB1FEEBF37D}" destId="{6E699393-5DB0-423A-8747-27D0B1A8CA2E}" srcOrd="4" destOrd="0" presId="urn:microsoft.com/office/officeart/2008/layout/LinedList"/>
    <dgm:cxn modelId="{0BAF5519-91F9-4C96-927F-B7C496EF0989}" type="presParOf" srcId="{422C36AB-5E26-4C01-B141-5FB1FEEBF37D}" destId="{13B40A3F-EB86-4240-AA25-F7006730964F}" srcOrd="5" destOrd="0" presId="urn:microsoft.com/office/officeart/2008/layout/LinedList"/>
    <dgm:cxn modelId="{A3207E6E-B20B-4C43-B7F7-F6BC5F1530D4}" type="presParOf" srcId="{13B40A3F-EB86-4240-AA25-F7006730964F}" destId="{130B30E1-7FB0-4AA6-B307-E83525F3D0CB}" srcOrd="0" destOrd="0" presId="urn:microsoft.com/office/officeart/2008/layout/LinedList"/>
    <dgm:cxn modelId="{54524A8E-9178-4158-BE0F-B877C163C70A}" type="presParOf" srcId="{13B40A3F-EB86-4240-AA25-F7006730964F}" destId="{EC9DBACD-5AD5-4E7E-8E9C-BE641A891774}" srcOrd="1" destOrd="0" presId="urn:microsoft.com/office/officeart/2008/layout/LinedList"/>
    <dgm:cxn modelId="{5155412C-B03C-4A04-892F-59381488FBC8}" type="presParOf" srcId="{422C36AB-5E26-4C01-B141-5FB1FEEBF37D}" destId="{C12308AD-20E7-4037-970E-0ED6E1AC1415}" srcOrd="6" destOrd="0" presId="urn:microsoft.com/office/officeart/2008/layout/LinedList"/>
    <dgm:cxn modelId="{88B148B7-9430-48EF-BBF1-23D6DC6D15FB}" type="presParOf" srcId="{422C36AB-5E26-4C01-B141-5FB1FEEBF37D}" destId="{190CE449-997E-4662-8073-CDE6C692D449}" srcOrd="7" destOrd="0" presId="urn:microsoft.com/office/officeart/2008/layout/LinedList"/>
    <dgm:cxn modelId="{94E43309-CEFE-4EF4-ACBC-08FF0E548E5C}" type="presParOf" srcId="{190CE449-997E-4662-8073-CDE6C692D449}" destId="{7ECE5D40-CCDD-4EFD-8019-650E155B4DFC}" srcOrd="0" destOrd="0" presId="urn:microsoft.com/office/officeart/2008/layout/LinedList"/>
    <dgm:cxn modelId="{7D7E0785-E115-4153-922E-9D6249227BE3}" type="presParOf" srcId="{190CE449-997E-4662-8073-CDE6C692D449}" destId="{E41A6C81-44A4-4F1B-95F0-868D7366D7CE}" srcOrd="1" destOrd="0" presId="urn:microsoft.com/office/officeart/2008/layout/LinedList"/>
    <dgm:cxn modelId="{765E5FCB-76AE-4165-9072-838B25BCC533}" type="presParOf" srcId="{422C36AB-5E26-4C01-B141-5FB1FEEBF37D}" destId="{E583A4C0-97C0-4B0F-8525-CC7F1E7E4017}" srcOrd="8" destOrd="0" presId="urn:microsoft.com/office/officeart/2008/layout/LinedList"/>
    <dgm:cxn modelId="{2D8CACD4-8A11-42EC-8445-0A21160FC3C9}" type="presParOf" srcId="{422C36AB-5E26-4C01-B141-5FB1FEEBF37D}" destId="{C0CB5AEF-DFE7-4C4A-81C9-FA043A3F7E2C}" srcOrd="9" destOrd="0" presId="urn:microsoft.com/office/officeart/2008/layout/LinedList"/>
    <dgm:cxn modelId="{744B7C9E-8AC8-4839-8AFF-6FB657130D61}" type="presParOf" srcId="{C0CB5AEF-DFE7-4C4A-81C9-FA043A3F7E2C}" destId="{D471DA03-34A0-453B-A9D8-578B5BBAC90E}" srcOrd="0" destOrd="0" presId="urn:microsoft.com/office/officeart/2008/layout/LinedList"/>
    <dgm:cxn modelId="{2590CFE6-4C34-4EAC-95E6-BDB0E09E9FB4}" type="presParOf" srcId="{C0CB5AEF-DFE7-4C4A-81C9-FA043A3F7E2C}" destId="{E7ED6B90-D434-4F84-9F90-841FB789EAC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C0ACEC-E4A2-4CE1-8ECE-2B57A212B759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7A7CCF9-D6C8-4336-9D37-FA4A6C58B36D}">
      <dgm:prSet/>
      <dgm:spPr/>
      <dgm:t>
        <a:bodyPr/>
        <a:lstStyle/>
        <a:p>
          <a:r>
            <a:rPr lang="es-ES" b="0" i="0" dirty="0">
              <a:solidFill>
                <a:schemeClr val="tx1"/>
              </a:solidFill>
            </a:rPr>
            <a:t>Interfaz para R libre y gratuita</a:t>
          </a:r>
          <a:endParaRPr lang="en-US" dirty="0">
            <a:solidFill>
              <a:schemeClr val="tx1"/>
            </a:solidFill>
          </a:endParaRPr>
        </a:p>
      </dgm:t>
    </dgm:pt>
    <dgm:pt modelId="{6D79C474-C969-444B-ADD0-4CB94A060E04}" type="parTrans" cxnId="{B1C3E6EE-5882-4A46-8B7E-75D49EECC8D8}">
      <dgm:prSet/>
      <dgm:spPr/>
      <dgm:t>
        <a:bodyPr/>
        <a:lstStyle/>
        <a:p>
          <a:endParaRPr lang="en-US"/>
        </a:p>
      </dgm:t>
    </dgm:pt>
    <dgm:pt modelId="{619A2356-2F67-4A83-A859-13C8A00EFFCB}" type="sibTrans" cxnId="{B1C3E6EE-5882-4A46-8B7E-75D49EECC8D8}">
      <dgm:prSet/>
      <dgm:spPr/>
      <dgm:t>
        <a:bodyPr/>
        <a:lstStyle/>
        <a:p>
          <a:endParaRPr lang="en-US"/>
        </a:p>
      </dgm:t>
    </dgm:pt>
    <dgm:pt modelId="{165F00AA-EE8E-4718-AEAB-C5BE8D68C28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Una </a:t>
          </a:r>
          <a:r>
            <a:rPr lang="en-US" dirty="0" err="1">
              <a:solidFill>
                <a:schemeClr val="tx1"/>
              </a:solidFill>
            </a:rPr>
            <a:t>amplia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comunidad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detrás</a:t>
          </a:r>
          <a:endParaRPr lang="en-US" dirty="0">
            <a:solidFill>
              <a:schemeClr val="tx1"/>
            </a:solidFill>
          </a:endParaRPr>
        </a:p>
      </dgm:t>
    </dgm:pt>
    <dgm:pt modelId="{5DCF85CE-2F66-4509-A797-98A375349F7D}" type="parTrans" cxnId="{6437EA88-002F-430C-B7C3-98C0FB774918}">
      <dgm:prSet/>
      <dgm:spPr/>
      <dgm:t>
        <a:bodyPr/>
        <a:lstStyle/>
        <a:p>
          <a:endParaRPr lang="en-US"/>
        </a:p>
      </dgm:t>
    </dgm:pt>
    <dgm:pt modelId="{1D861643-4ECB-4FCE-A1DB-EDA53034C0F3}" type="sibTrans" cxnId="{6437EA88-002F-430C-B7C3-98C0FB774918}">
      <dgm:prSet/>
      <dgm:spPr/>
      <dgm:t>
        <a:bodyPr/>
        <a:lstStyle/>
        <a:p>
          <a:endParaRPr lang="en-US"/>
        </a:p>
      </dgm:t>
    </dgm:pt>
    <dgm:pt modelId="{EF7AED4D-675E-4411-B3E1-037455821EBA}">
      <dgm:prSet/>
      <dgm:spPr/>
      <dgm:t>
        <a:bodyPr/>
        <a:lstStyle/>
        <a:p>
          <a:r>
            <a:rPr lang="es-ES" b="0" i="0" dirty="0">
              <a:solidFill>
                <a:schemeClr val="tx1"/>
              </a:solidFill>
            </a:rPr>
            <a:t>Actualizaciones constantes y recursos propios</a:t>
          </a:r>
          <a:endParaRPr lang="en-US" dirty="0">
            <a:solidFill>
              <a:schemeClr val="tx1"/>
            </a:solidFill>
          </a:endParaRPr>
        </a:p>
      </dgm:t>
    </dgm:pt>
    <dgm:pt modelId="{BD54A94B-83FC-435B-AE90-5294F8C86676}" type="parTrans" cxnId="{DDA07B61-651E-4004-B76B-49FDC3665790}">
      <dgm:prSet/>
      <dgm:spPr/>
      <dgm:t>
        <a:bodyPr/>
        <a:lstStyle/>
        <a:p>
          <a:endParaRPr lang="en-US"/>
        </a:p>
      </dgm:t>
    </dgm:pt>
    <dgm:pt modelId="{9CB4B5E1-6D5C-46AA-9140-0906DB2E044E}" type="sibTrans" cxnId="{DDA07B61-651E-4004-B76B-49FDC3665790}">
      <dgm:prSet/>
      <dgm:spPr/>
      <dgm:t>
        <a:bodyPr/>
        <a:lstStyle/>
        <a:p>
          <a:endParaRPr lang="en-US"/>
        </a:p>
      </dgm:t>
    </dgm:pt>
    <dgm:pt modelId="{09AD5E92-96AC-4D0E-B545-63049FE4DBBC}">
      <dgm:prSet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Ofrece</a:t>
          </a:r>
          <a:r>
            <a:rPr lang="en-US" dirty="0">
              <a:solidFill>
                <a:schemeClr val="tx1"/>
              </a:solidFill>
            </a:rPr>
            <a:t> un </a:t>
          </a:r>
          <a:r>
            <a:rPr lang="en-US" dirty="0" err="1">
              <a:solidFill>
                <a:schemeClr val="tx1"/>
              </a:solidFill>
            </a:rPr>
            <a:t>entorno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integrado</a:t>
          </a:r>
          <a:endParaRPr lang="en-US" dirty="0">
            <a:solidFill>
              <a:schemeClr val="tx1"/>
            </a:solidFill>
          </a:endParaRPr>
        </a:p>
      </dgm:t>
    </dgm:pt>
    <dgm:pt modelId="{1E915177-C5D6-4416-90BB-D27FBCC3CDBC}" type="parTrans" cxnId="{E143A4B6-F296-4CCE-83D1-2C7B7C8C8B11}">
      <dgm:prSet/>
      <dgm:spPr/>
      <dgm:t>
        <a:bodyPr/>
        <a:lstStyle/>
        <a:p>
          <a:endParaRPr lang="en-US"/>
        </a:p>
      </dgm:t>
    </dgm:pt>
    <dgm:pt modelId="{6173C664-5FDD-41FA-B9DC-7F1A6A9B84BF}" type="sibTrans" cxnId="{E143A4B6-F296-4CCE-83D1-2C7B7C8C8B11}">
      <dgm:prSet/>
      <dgm:spPr/>
      <dgm:t>
        <a:bodyPr/>
        <a:lstStyle/>
        <a:p>
          <a:endParaRPr lang="en-US"/>
        </a:p>
      </dgm:t>
    </dgm:pt>
    <dgm:pt modelId="{2949013C-6337-46F8-A5A4-E2BC33C0FF45}">
      <dgm:prSet/>
      <dgm:spPr/>
      <dgm:t>
        <a:bodyPr/>
        <a:lstStyle/>
        <a:p>
          <a:r>
            <a:rPr lang="es-ES" b="1" i="0" u="sng" dirty="0">
              <a:hlinkClick xmlns:r="http://schemas.openxmlformats.org/officeDocument/2006/relationships" r:id="rId1"/>
            </a:rPr>
            <a:t>https://www.rstudio.com</a:t>
          </a:r>
          <a:endParaRPr lang="en-US" dirty="0"/>
        </a:p>
      </dgm:t>
    </dgm:pt>
    <dgm:pt modelId="{9445068C-9EC9-4357-8EE4-3FCE4E8545DB}" type="parTrans" cxnId="{6F2E125F-37B6-4DB7-A215-482BD933A4C9}">
      <dgm:prSet/>
      <dgm:spPr/>
      <dgm:t>
        <a:bodyPr/>
        <a:lstStyle/>
        <a:p>
          <a:endParaRPr lang="en-US"/>
        </a:p>
      </dgm:t>
    </dgm:pt>
    <dgm:pt modelId="{8ED4DA4C-F9DF-4BD0-9DD3-FC1BD0056359}" type="sibTrans" cxnId="{6F2E125F-37B6-4DB7-A215-482BD933A4C9}">
      <dgm:prSet/>
      <dgm:spPr/>
      <dgm:t>
        <a:bodyPr/>
        <a:lstStyle/>
        <a:p>
          <a:endParaRPr lang="en-US"/>
        </a:p>
      </dgm:t>
    </dgm:pt>
    <dgm:pt modelId="{422C36AB-5E26-4C01-B141-5FB1FEEBF37D}" type="pres">
      <dgm:prSet presAssocID="{9DC0ACEC-E4A2-4CE1-8ECE-2B57A212B759}" presName="vert0" presStyleCnt="0">
        <dgm:presLayoutVars>
          <dgm:dir/>
          <dgm:animOne val="branch"/>
          <dgm:animLvl val="lvl"/>
        </dgm:presLayoutVars>
      </dgm:prSet>
      <dgm:spPr/>
    </dgm:pt>
    <dgm:pt modelId="{22058CE1-930D-4F1C-A119-2E5A0FD130B9}" type="pres">
      <dgm:prSet presAssocID="{17A7CCF9-D6C8-4336-9D37-FA4A6C58B36D}" presName="thickLine" presStyleLbl="alignNode1" presStyleIdx="0" presStyleCnt="5"/>
      <dgm:spPr/>
    </dgm:pt>
    <dgm:pt modelId="{4D4290F4-54A1-4254-B16C-DB8ECF3E7509}" type="pres">
      <dgm:prSet presAssocID="{17A7CCF9-D6C8-4336-9D37-FA4A6C58B36D}" presName="horz1" presStyleCnt="0"/>
      <dgm:spPr/>
    </dgm:pt>
    <dgm:pt modelId="{DC883DE8-C6FC-44E9-BBEA-135CD4967F0E}" type="pres">
      <dgm:prSet presAssocID="{17A7CCF9-D6C8-4336-9D37-FA4A6C58B36D}" presName="tx1" presStyleLbl="revTx" presStyleIdx="0" presStyleCnt="5"/>
      <dgm:spPr/>
    </dgm:pt>
    <dgm:pt modelId="{F5F7B559-6224-4686-BDE6-EA519D060172}" type="pres">
      <dgm:prSet presAssocID="{17A7CCF9-D6C8-4336-9D37-FA4A6C58B36D}" presName="vert1" presStyleCnt="0"/>
      <dgm:spPr/>
    </dgm:pt>
    <dgm:pt modelId="{2ACDC528-DDA3-46E6-9E3C-D9B02193E647}" type="pres">
      <dgm:prSet presAssocID="{165F00AA-EE8E-4718-AEAB-C5BE8D68C28F}" presName="thickLine" presStyleLbl="alignNode1" presStyleIdx="1" presStyleCnt="5"/>
      <dgm:spPr/>
    </dgm:pt>
    <dgm:pt modelId="{DD925D37-640A-4083-94A4-1492B2FC2931}" type="pres">
      <dgm:prSet presAssocID="{165F00AA-EE8E-4718-AEAB-C5BE8D68C28F}" presName="horz1" presStyleCnt="0"/>
      <dgm:spPr/>
    </dgm:pt>
    <dgm:pt modelId="{3A19ADC1-F389-41F4-8285-D37592228800}" type="pres">
      <dgm:prSet presAssocID="{165F00AA-EE8E-4718-AEAB-C5BE8D68C28F}" presName="tx1" presStyleLbl="revTx" presStyleIdx="1" presStyleCnt="5"/>
      <dgm:spPr/>
    </dgm:pt>
    <dgm:pt modelId="{4913468C-BC86-4243-ABBD-48CB1CF8A9FA}" type="pres">
      <dgm:prSet presAssocID="{165F00AA-EE8E-4718-AEAB-C5BE8D68C28F}" presName="vert1" presStyleCnt="0"/>
      <dgm:spPr/>
    </dgm:pt>
    <dgm:pt modelId="{6E699393-5DB0-423A-8747-27D0B1A8CA2E}" type="pres">
      <dgm:prSet presAssocID="{EF7AED4D-675E-4411-B3E1-037455821EBA}" presName="thickLine" presStyleLbl="alignNode1" presStyleIdx="2" presStyleCnt="5"/>
      <dgm:spPr/>
    </dgm:pt>
    <dgm:pt modelId="{13B40A3F-EB86-4240-AA25-F7006730964F}" type="pres">
      <dgm:prSet presAssocID="{EF7AED4D-675E-4411-B3E1-037455821EBA}" presName="horz1" presStyleCnt="0"/>
      <dgm:spPr/>
    </dgm:pt>
    <dgm:pt modelId="{130B30E1-7FB0-4AA6-B307-E83525F3D0CB}" type="pres">
      <dgm:prSet presAssocID="{EF7AED4D-675E-4411-B3E1-037455821EBA}" presName="tx1" presStyleLbl="revTx" presStyleIdx="2" presStyleCnt="5"/>
      <dgm:spPr/>
    </dgm:pt>
    <dgm:pt modelId="{EC9DBACD-5AD5-4E7E-8E9C-BE641A891774}" type="pres">
      <dgm:prSet presAssocID="{EF7AED4D-675E-4411-B3E1-037455821EBA}" presName="vert1" presStyleCnt="0"/>
      <dgm:spPr/>
    </dgm:pt>
    <dgm:pt modelId="{C12308AD-20E7-4037-970E-0ED6E1AC1415}" type="pres">
      <dgm:prSet presAssocID="{09AD5E92-96AC-4D0E-B545-63049FE4DBBC}" presName="thickLine" presStyleLbl="alignNode1" presStyleIdx="3" presStyleCnt="5"/>
      <dgm:spPr/>
    </dgm:pt>
    <dgm:pt modelId="{190CE449-997E-4662-8073-CDE6C692D449}" type="pres">
      <dgm:prSet presAssocID="{09AD5E92-96AC-4D0E-B545-63049FE4DBBC}" presName="horz1" presStyleCnt="0"/>
      <dgm:spPr/>
    </dgm:pt>
    <dgm:pt modelId="{7ECE5D40-CCDD-4EFD-8019-650E155B4DFC}" type="pres">
      <dgm:prSet presAssocID="{09AD5E92-96AC-4D0E-B545-63049FE4DBBC}" presName="tx1" presStyleLbl="revTx" presStyleIdx="3" presStyleCnt="5"/>
      <dgm:spPr/>
    </dgm:pt>
    <dgm:pt modelId="{E41A6C81-44A4-4F1B-95F0-868D7366D7CE}" type="pres">
      <dgm:prSet presAssocID="{09AD5E92-96AC-4D0E-B545-63049FE4DBBC}" presName="vert1" presStyleCnt="0"/>
      <dgm:spPr/>
    </dgm:pt>
    <dgm:pt modelId="{E583A4C0-97C0-4B0F-8525-CC7F1E7E4017}" type="pres">
      <dgm:prSet presAssocID="{2949013C-6337-46F8-A5A4-E2BC33C0FF45}" presName="thickLine" presStyleLbl="alignNode1" presStyleIdx="4" presStyleCnt="5"/>
      <dgm:spPr/>
    </dgm:pt>
    <dgm:pt modelId="{C0CB5AEF-DFE7-4C4A-81C9-FA043A3F7E2C}" type="pres">
      <dgm:prSet presAssocID="{2949013C-6337-46F8-A5A4-E2BC33C0FF45}" presName="horz1" presStyleCnt="0"/>
      <dgm:spPr/>
    </dgm:pt>
    <dgm:pt modelId="{D471DA03-34A0-453B-A9D8-578B5BBAC90E}" type="pres">
      <dgm:prSet presAssocID="{2949013C-6337-46F8-A5A4-E2BC33C0FF45}" presName="tx1" presStyleLbl="revTx" presStyleIdx="4" presStyleCnt="5"/>
      <dgm:spPr/>
    </dgm:pt>
    <dgm:pt modelId="{E7ED6B90-D434-4F84-9F90-841FB789EAC2}" type="pres">
      <dgm:prSet presAssocID="{2949013C-6337-46F8-A5A4-E2BC33C0FF45}" presName="vert1" presStyleCnt="0"/>
      <dgm:spPr/>
    </dgm:pt>
  </dgm:ptLst>
  <dgm:cxnLst>
    <dgm:cxn modelId="{FB01E25C-FFB5-4FBC-B3E8-B5275E87922C}" type="presOf" srcId="{9DC0ACEC-E4A2-4CE1-8ECE-2B57A212B759}" destId="{422C36AB-5E26-4C01-B141-5FB1FEEBF37D}" srcOrd="0" destOrd="0" presId="urn:microsoft.com/office/officeart/2008/layout/LinedList"/>
    <dgm:cxn modelId="{6F2E125F-37B6-4DB7-A215-482BD933A4C9}" srcId="{9DC0ACEC-E4A2-4CE1-8ECE-2B57A212B759}" destId="{2949013C-6337-46F8-A5A4-E2BC33C0FF45}" srcOrd="4" destOrd="0" parTransId="{9445068C-9EC9-4357-8EE4-3FCE4E8545DB}" sibTransId="{8ED4DA4C-F9DF-4BD0-9DD3-FC1BD0056359}"/>
    <dgm:cxn modelId="{DDA07B61-651E-4004-B76B-49FDC3665790}" srcId="{9DC0ACEC-E4A2-4CE1-8ECE-2B57A212B759}" destId="{EF7AED4D-675E-4411-B3E1-037455821EBA}" srcOrd="2" destOrd="0" parTransId="{BD54A94B-83FC-435B-AE90-5294F8C86676}" sibTransId="{9CB4B5E1-6D5C-46AA-9140-0906DB2E044E}"/>
    <dgm:cxn modelId="{DB3B0B4B-68D5-40E6-867C-BFC364CF1C1D}" type="presOf" srcId="{09AD5E92-96AC-4D0E-B545-63049FE4DBBC}" destId="{7ECE5D40-CCDD-4EFD-8019-650E155B4DFC}" srcOrd="0" destOrd="0" presId="urn:microsoft.com/office/officeart/2008/layout/LinedList"/>
    <dgm:cxn modelId="{6437EA88-002F-430C-B7C3-98C0FB774918}" srcId="{9DC0ACEC-E4A2-4CE1-8ECE-2B57A212B759}" destId="{165F00AA-EE8E-4718-AEAB-C5BE8D68C28F}" srcOrd="1" destOrd="0" parTransId="{5DCF85CE-2F66-4509-A797-98A375349F7D}" sibTransId="{1D861643-4ECB-4FCE-A1DB-EDA53034C0F3}"/>
    <dgm:cxn modelId="{0B1CF4AE-9EFF-4621-B21E-91E0B7458858}" type="presOf" srcId="{2949013C-6337-46F8-A5A4-E2BC33C0FF45}" destId="{D471DA03-34A0-453B-A9D8-578B5BBAC90E}" srcOrd="0" destOrd="0" presId="urn:microsoft.com/office/officeart/2008/layout/LinedList"/>
    <dgm:cxn modelId="{E143A4B6-F296-4CCE-83D1-2C7B7C8C8B11}" srcId="{9DC0ACEC-E4A2-4CE1-8ECE-2B57A212B759}" destId="{09AD5E92-96AC-4D0E-B545-63049FE4DBBC}" srcOrd="3" destOrd="0" parTransId="{1E915177-C5D6-4416-90BB-D27FBCC3CDBC}" sibTransId="{6173C664-5FDD-41FA-B9DC-7F1A6A9B84BF}"/>
    <dgm:cxn modelId="{EF9999BD-C201-4B98-B378-CEBFF3A1582D}" type="presOf" srcId="{165F00AA-EE8E-4718-AEAB-C5BE8D68C28F}" destId="{3A19ADC1-F389-41F4-8285-D37592228800}" srcOrd="0" destOrd="0" presId="urn:microsoft.com/office/officeart/2008/layout/LinedList"/>
    <dgm:cxn modelId="{1BBB0FEC-AAB2-48E0-AA42-EA86DB081170}" type="presOf" srcId="{17A7CCF9-D6C8-4336-9D37-FA4A6C58B36D}" destId="{DC883DE8-C6FC-44E9-BBEA-135CD4967F0E}" srcOrd="0" destOrd="0" presId="urn:microsoft.com/office/officeart/2008/layout/LinedList"/>
    <dgm:cxn modelId="{B1C3E6EE-5882-4A46-8B7E-75D49EECC8D8}" srcId="{9DC0ACEC-E4A2-4CE1-8ECE-2B57A212B759}" destId="{17A7CCF9-D6C8-4336-9D37-FA4A6C58B36D}" srcOrd="0" destOrd="0" parTransId="{6D79C474-C969-444B-ADD0-4CB94A060E04}" sibTransId="{619A2356-2F67-4A83-A859-13C8A00EFFCB}"/>
    <dgm:cxn modelId="{523EACFA-4523-47DF-BD91-7F662B73D641}" type="presOf" srcId="{EF7AED4D-675E-4411-B3E1-037455821EBA}" destId="{130B30E1-7FB0-4AA6-B307-E83525F3D0CB}" srcOrd="0" destOrd="0" presId="urn:microsoft.com/office/officeart/2008/layout/LinedList"/>
    <dgm:cxn modelId="{A979F1E3-7005-41CC-B4C1-785C2FA72F95}" type="presParOf" srcId="{422C36AB-5E26-4C01-B141-5FB1FEEBF37D}" destId="{22058CE1-930D-4F1C-A119-2E5A0FD130B9}" srcOrd="0" destOrd="0" presId="urn:microsoft.com/office/officeart/2008/layout/LinedList"/>
    <dgm:cxn modelId="{A147EA83-28D1-4064-9E8E-164E44F10957}" type="presParOf" srcId="{422C36AB-5E26-4C01-B141-5FB1FEEBF37D}" destId="{4D4290F4-54A1-4254-B16C-DB8ECF3E7509}" srcOrd="1" destOrd="0" presId="urn:microsoft.com/office/officeart/2008/layout/LinedList"/>
    <dgm:cxn modelId="{84F14694-1455-4341-8E8D-1ED7C67C6C5C}" type="presParOf" srcId="{4D4290F4-54A1-4254-B16C-DB8ECF3E7509}" destId="{DC883DE8-C6FC-44E9-BBEA-135CD4967F0E}" srcOrd="0" destOrd="0" presId="urn:microsoft.com/office/officeart/2008/layout/LinedList"/>
    <dgm:cxn modelId="{B5B1521F-4698-4210-B7B3-825EDBEBAA2E}" type="presParOf" srcId="{4D4290F4-54A1-4254-B16C-DB8ECF3E7509}" destId="{F5F7B559-6224-4686-BDE6-EA519D060172}" srcOrd="1" destOrd="0" presId="urn:microsoft.com/office/officeart/2008/layout/LinedList"/>
    <dgm:cxn modelId="{7C08D470-EDCA-4A26-A5C9-C05095227C6E}" type="presParOf" srcId="{422C36AB-5E26-4C01-B141-5FB1FEEBF37D}" destId="{2ACDC528-DDA3-46E6-9E3C-D9B02193E647}" srcOrd="2" destOrd="0" presId="urn:microsoft.com/office/officeart/2008/layout/LinedList"/>
    <dgm:cxn modelId="{3449A530-BF56-40D1-8807-0C42FD5991C4}" type="presParOf" srcId="{422C36AB-5E26-4C01-B141-5FB1FEEBF37D}" destId="{DD925D37-640A-4083-94A4-1492B2FC2931}" srcOrd="3" destOrd="0" presId="urn:microsoft.com/office/officeart/2008/layout/LinedList"/>
    <dgm:cxn modelId="{0C417DBE-D46A-40AA-8EAD-62B9880ED1EF}" type="presParOf" srcId="{DD925D37-640A-4083-94A4-1492B2FC2931}" destId="{3A19ADC1-F389-41F4-8285-D37592228800}" srcOrd="0" destOrd="0" presId="urn:microsoft.com/office/officeart/2008/layout/LinedList"/>
    <dgm:cxn modelId="{E50AAC6B-33F6-4207-8FAC-9294FD34F26C}" type="presParOf" srcId="{DD925D37-640A-4083-94A4-1492B2FC2931}" destId="{4913468C-BC86-4243-ABBD-48CB1CF8A9FA}" srcOrd="1" destOrd="0" presId="urn:microsoft.com/office/officeart/2008/layout/LinedList"/>
    <dgm:cxn modelId="{E3E95736-84C3-4118-8421-CACC6C18309F}" type="presParOf" srcId="{422C36AB-5E26-4C01-B141-5FB1FEEBF37D}" destId="{6E699393-5DB0-423A-8747-27D0B1A8CA2E}" srcOrd="4" destOrd="0" presId="urn:microsoft.com/office/officeart/2008/layout/LinedList"/>
    <dgm:cxn modelId="{0BAF5519-91F9-4C96-927F-B7C496EF0989}" type="presParOf" srcId="{422C36AB-5E26-4C01-B141-5FB1FEEBF37D}" destId="{13B40A3F-EB86-4240-AA25-F7006730964F}" srcOrd="5" destOrd="0" presId="urn:microsoft.com/office/officeart/2008/layout/LinedList"/>
    <dgm:cxn modelId="{A3207E6E-B20B-4C43-B7F7-F6BC5F1530D4}" type="presParOf" srcId="{13B40A3F-EB86-4240-AA25-F7006730964F}" destId="{130B30E1-7FB0-4AA6-B307-E83525F3D0CB}" srcOrd="0" destOrd="0" presId="urn:microsoft.com/office/officeart/2008/layout/LinedList"/>
    <dgm:cxn modelId="{54524A8E-9178-4158-BE0F-B877C163C70A}" type="presParOf" srcId="{13B40A3F-EB86-4240-AA25-F7006730964F}" destId="{EC9DBACD-5AD5-4E7E-8E9C-BE641A891774}" srcOrd="1" destOrd="0" presId="urn:microsoft.com/office/officeart/2008/layout/LinedList"/>
    <dgm:cxn modelId="{5155412C-B03C-4A04-892F-59381488FBC8}" type="presParOf" srcId="{422C36AB-5E26-4C01-B141-5FB1FEEBF37D}" destId="{C12308AD-20E7-4037-970E-0ED6E1AC1415}" srcOrd="6" destOrd="0" presId="urn:microsoft.com/office/officeart/2008/layout/LinedList"/>
    <dgm:cxn modelId="{88B148B7-9430-48EF-BBF1-23D6DC6D15FB}" type="presParOf" srcId="{422C36AB-5E26-4C01-B141-5FB1FEEBF37D}" destId="{190CE449-997E-4662-8073-CDE6C692D449}" srcOrd="7" destOrd="0" presId="urn:microsoft.com/office/officeart/2008/layout/LinedList"/>
    <dgm:cxn modelId="{94E43309-CEFE-4EF4-ACBC-08FF0E548E5C}" type="presParOf" srcId="{190CE449-997E-4662-8073-CDE6C692D449}" destId="{7ECE5D40-CCDD-4EFD-8019-650E155B4DFC}" srcOrd="0" destOrd="0" presId="urn:microsoft.com/office/officeart/2008/layout/LinedList"/>
    <dgm:cxn modelId="{7D7E0785-E115-4153-922E-9D6249227BE3}" type="presParOf" srcId="{190CE449-997E-4662-8073-CDE6C692D449}" destId="{E41A6C81-44A4-4F1B-95F0-868D7366D7CE}" srcOrd="1" destOrd="0" presId="urn:microsoft.com/office/officeart/2008/layout/LinedList"/>
    <dgm:cxn modelId="{765E5FCB-76AE-4165-9072-838B25BCC533}" type="presParOf" srcId="{422C36AB-5E26-4C01-B141-5FB1FEEBF37D}" destId="{E583A4C0-97C0-4B0F-8525-CC7F1E7E4017}" srcOrd="8" destOrd="0" presId="urn:microsoft.com/office/officeart/2008/layout/LinedList"/>
    <dgm:cxn modelId="{2D8CACD4-8A11-42EC-8445-0A21160FC3C9}" type="presParOf" srcId="{422C36AB-5E26-4C01-B141-5FB1FEEBF37D}" destId="{C0CB5AEF-DFE7-4C4A-81C9-FA043A3F7E2C}" srcOrd="9" destOrd="0" presId="urn:microsoft.com/office/officeart/2008/layout/LinedList"/>
    <dgm:cxn modelId="{744B7C9E-8AC8-4839-8AFF-6FB657130D61}" type="presParOf" srcId="{C0CB5AEF-DFE7-4C4A-81C9-FA043A3F7E2C}" destId="{D471DA03-34A0-453B-A9D8-578B5BBAC90E}" srcOrd="0" destOrd="0" presId="urn:microsoft.com/office/officeart/2008/layout/LinedList"/>
    <dgm:cxn modelId="{2590CFE6-4C34-4EAC-95E6-BDB0E09E9FB4}" type="presParOf" srcId="{C0CB5AEF-DFE7-4C4A-81C9-FA043A3F7E2C}" destId="{E7ED6B90-D434-4F84-9F90-841FB789EAC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058CE1-930D-4F1C-A119-2E5A0FD130B9}">
      <dsp:nvSpPr>
        <dsp:cNvPr id="0" name=""/>
        <dsp:cNvSpPr/>
      </dsp:nvSpPr>
      <dsp:spPr>
        <a:xfrm>
          <a:off x="0" y="398"/>
          <a:ext cx="78867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883DE8-C6FC-44E9-BBEA-135CD4967F0E}">
      <dsp:nvSpPr>
        <dsp:cNvPr id="0" name=""/>
        <dsp:cNvSpPr/>
      </dsp:nvSpPr>
      <dsp:spPr>
        <a:xfrm>
          <a:off x="0" y="398"/>
          <a:ext cx="7886700" cy="65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b="0" i="0" kern="1200" dirty="0">
              <a:solidFill>
                <a:schemeClr val="bg1"/>
              </a:solidFill>
            </a:rPr>
            <a:t>Lenguaje de programación sin interfaz</a:t>
          </a:r>
          <a:endParaRPr lang="en-US" sz="3100" kern="1200" dirty="0">
            <a:solidFill>
              <a:schemeClr val="bg1"/>
            </a:solidFill>
          </a:endParaRPr>
        </a:p>
      </dsp:txBody>
      <dsp:txXfrm>
        <a:off x="0" y="398"/>
        <a:ext cx="7886700" cy="652541"/>
      </dsp:txXfrm>
    </dsp:sp>
    <dsp:sp modelId="{2ACDC528-DDA3-46E6-9E3C-D9B02193E647}">
      <dsp:nvSpPr>
        <dsp:cNvPr id="0" name=""/>
        <dsp:cNvSpPr/>
      </dsp:nvSpPr>
      <dsp:spPr>
        <a:xfrm>
          <a:off x="0" y="652939"/>
          <a:ext cx="78867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19ADC1-F389-41F4-8285-D37592228800}">
      <dsp:nvSpPr>
        <dsp:cNvPr id="0" name=""/>
        <dsp:cNvSpPr/>
      </dsp:nvSpPr>
      <dsp:spPr>
        <a:xfrm>
          <a:off x="0" y="652939"/>
          <a:ext cx="7886700" cy="65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b="0" i="0" kern="1200" dirty="0">
              <a:solidFill>
                <a:schemeClr val="bg1"/>
              </a:solidFill>
            </a:rPr>
            <a:t>Curva de aprendizaje alta</a:t>
          </a:r>
          <a:endParaRPr lang="en-US" sz="3100" kern="1200" dirty="0">
            <a:solidFill>
              <a:schemeClr val="bg1"/>
            </a:solidFill>
          </a:endParaRPr>
        </a:p>
      </dsp:txBody>
      <dsp:txXfrm>
        <a:off x="0" y="652939"/>
        <a:ext cx="7886700" cy="652541"/>
      </dsp:txXfrm>
    </dsp:sp>
    <dsp:sp modelId="{6E699393-5DB0-423A-8747-27D0B1A8CA2E}">
      <dsp:nvSpPr>
        <dsp:cNvPr id="0" name=""/>
        <dsp:cNvSpPr/>
      </dsp:nvSpPr>
      <dsp:spPr>
        <a:xfrm>
          <a:off x="0" y="1305481"/>
          <a:ext cx="78867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B30E1-7FB0-4AA6-B307-E83525F3D0CB}">
      <dsp:nvSpPr>
        <dsp:cNvPr id="0" name=""/>
        <dsp:cNvSpPr/>
      </dsp:nvSpPr>
      <dsp:spPr>
        <a:xfrm>
          <a:off x="0" y="1305481"/>
          <a:ext cx="7886700" cy="65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b="0" i="0" kern="1200" dirty="0">
              <a:solidFill>
                <a:schemeClr val="bg1"/>
              </a:solidFill>
            </a:rPr>
            <a:t>Actualizaciones frecuentes</a:t>
          </a:r>
          <a:endParaRPr lang="en-US" sz="3100" kern="1200" dirty="0">
            <a:solidFill>
              <a:schemeClr val="bg1"/>
            </a:solidFill>
          </a:endParaRPr>
        </a:p>
      </dsp:txBody>
      <dsp:txXfrm>
        <a:off x="0" y="1305481"/>
        <a:ext cx="7886700" cy="652541"/>
      </dsp:txXfrm>
    </dsp:sp>
    <dsp:sp modelId="{C12308AD-20E7-4037-970E-0ED6E1AC1415}">
      <dsp:nvSpPr>
        <dsp:cNvPr id="0" name=""/>
        <dsp:cNvSpPr/>
      </dsp:nvSpPr>
      <dsp:spPr>
        <a:xfrm>
          <a:off x="0" y="1958022"/>
          <a:ext cx="78867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CE5D40-CCDD-4EFD-8019-650E155B4DFC}">
      <dsp:nvSpPr>
        <dsp:cNvPr id="0" name=""/>
        <dsp:cNvSpPr/>
      </dsp:nvSpPr>
      <dsp:spPr>
        <a:xfrm>
          <a:off x="0" y="1958022"/>
          <a:ext cx="7886700" cy="65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b="0" i="0" kern="1200" dirty="0">
              <a:solidFill>
                <a:schemeClr val="bg1"/>
              </a:solidFill>
            </a:rPr>
            <a:t>Estructura modular</a:t>
          </a:r>
          <a:endParaRPr lang="en-US" sz="3100" kern="1200" dirty="0">
            <a:solidFill>
              <a:schemeClr val="bg1"/>
            </a:solidFill>
          </a:endParaRPr>
        </a:p>
      </dsp:txBody>
      <dsp:txXfrm>
        <a:off x="0" y="1958022"/>
        <a:ext cx="7886700" cy="652541"/>
      </dsp:txXfrm>
    </dsp:sp>
    <dsp:sp modelId="{E583A4C0-97C0-4B0F-8525-CC7F1E7E4017}">
      <dsp:nvSpPr>
        <dsp:cNvPr id="0" name=""/>
        <dsp:cNvSpPr/>
      </dsp:nvSpPr>
      <dsp:spPr>
        <a:xfrm>
          <a:off x="0" y="2610564"/>
          <a:ext cx="788670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71DA03-34A0-453B-A9D8-578B5BBAC90E}">
      <dsp:nvSpPr>
        <dsp:cNvPr id="0" name=""/>
        <dsp:cNvSpPr/>
      </dsp:nvSpPr>
      <dsp:spPr>
        <a:xfrm>
          <a:off x="0" y="2610564"/>
          <a:ext cx="7886700" cy="65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b="1" i="0" u="sng" kern="1200">
              <a:hlinkClick xmlns:r="http://schemas.openxmlformats.org/officeDocument/2006/relationships" r:id="rId1"/>
            </a:rPr>
            <a:t>https://cloud.r-project.org/</a:t>
          </a:r>
          <a:endParaRPr lang="en-US" sz="3100" kern="1200"/>
        </a:p>
      </dsp:txBody>
      <dsp:txXfrm>
        <a:off x="0" y="2610564"/>
        <a:ext cx="7886700" cy="6525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058CE1-930D-4F1C-A119-2E5A0FD130B9}">
      <dsp:nvSpPr>
        <dsp:cNvPr id="0" name=""/>
        <dsp:cNvSpPr/>
      </dsp:nvSpPr>
      <dsp:spPr>
        <a:xfrm>
          <a:off x="0" y="398"/>
          <a:ext cx="78867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883DE8-C6FC-44E9-BBEA-135CD4967F0E}">
      <dsp:nvSpPr>
        <dsp:cNvPr id="0" name=""/>
        <dsp:cNvSpPr/>
      </dsp:nvSpPr>
      <dsp:spPr>
        <a:xfrm>
          <a:off x="0" y="398"/>
          <a:ext cx="7886700" cy="65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b="0" i="0" kern="1200" dirty="0">
              <a:solidFill>
                <a:schemeClr val="tx1"/>
              </a:solidFill>
            </a:rPr>
            <a:t>Interfaz para R libre y gratuita</a:t>
          </a:r>
          <a:endParaRPr lang="en-US" sz="2900" kern="1200" dirty="0">
            <a:solidFill>
              <a:schemeClr val="tx1"/>
            </a:solidFill>
          </a:endParaRPr>
        </a:p>
      </dsp:txBody>
      <dsp:txXfrm>
        <a:off x="0" y="398"/>
        <a:ext cx="7886700" cy="652541"/>
      </dsp:txXfrm>
    </dsp:sp>
    <dsp:sp modelId="{2ACDC528-DDA3-46E6-9E3C-D9B02193E647}">
      <dsp:nvSpPr>
        <dsp:cNvPr id="0" name=""/>
        <dsp:cNvSpPr/>
      </dsp:nvSpPr>
      <dsp:spPr>
        <a:xfrm>
          <a:off x="0" y="652939"/>
          <a:ext cx="78867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19ADC1-F389-41F4-8285-D37592228800}">
      <dsp:nvSpPr>
        <dsp:cNvPr id="0" name=""/>
        <dsp:cNvSpPr/>
      </dsp:nvSpPr>
      <dsp:spPr>
        <a:xfrm>
          <a:off x="0" y="652939"/>
          <a:ext cx="7886700" cy="65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tx1"/>
              </a:solidFill>
            </a:rPr>
            <a:t>Una </a:t>
          </a:r>
          <a:r>
            <a:rPr lang="en-US" sz="2900" kern="1200" dirty="0" err="1">
              <a:solidFill>
                <a:schemeClr val="tx1"/>
              </a:solidFill>
            </a:rPr>
            <a:t>amplia</a:t>
          </a:r>
          <a:r>
            <a:rPr lang="en-US" sz="2900" kern="1200" dirty="0">
              <a:solidFill>
                <a:schemeClr val="tx1"/>
              </a:solidFill>
            </a:rPr>
            <a:t> </a:t>
          </a:r>
          <a:r>
            <a:rPr lang="en-US" sz="2900" kern="1200" dirty="0" err="1">
              <a:solidFill>
                <a:schemeClr val="tx1"/>
              </a:solidFill>
            </a:rPr>
            <a:t>comunidad</a:t>
          </a:r>
          <a:r>
            <a:rPr lang="en-US" sz="2900" kern="1200" dirty="0">
              <a:solidFill>
                <a:schemeClr val="tx1"/>
              </a:solidFill>
            </a:rPr>
            <a:t> </a:t>
          </a:r>
          <a:r>
            <a:rPr lang="en-US" sz="2900" kern="1200" dirty="0" err="1">
              <a:solidFill>
                <a:schemeClr val="tx1"/>
              </a:solidFill>
            </a:rPr>
            <a:t>detrás</a:t>
          </a:r>
          <a:endParaRPr lang="en-US" sz="2900" kern="1200" dirty="0">
            <a:solidFill>
              <a:schemeClr val="tx1"/>
            </a:solidFill>
          </a:endParaRPr>
        </a:p>
      </dsp:txBody>
      <dsp:txXfrm>
        <a:off x="0" y="652939"/>
        <a:ext cx="7886700" cy="652541"/>
      </dsp:txXfrm>
    </dsp:sp>
    <dsp:sp modelId="{6E699393-5DB0-423A-8747-27D0B1A8CA2E}">
      <dsp:nvSpPr>
        <dsp:cNvPr id="0" name=""/>
        <dsp:cNvSpPr/>
      </dsp:nvSpPr>
      <dsp:spPr>
        <a:xfrm>
          <a:off x="0" y="1305481"/>
          <a:ext cx="78867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B30E1-7FB0-4AA6-B307-E83525F3D0CB}">
      <dsp:nvSpPr>
        <dsp:cNvPr id="0" name=""/>
        <dsp:cNvSpPr/>
      </dsp:nvSpPr>
      <dsp:spPr>
        <a:xfrm>
          <a:off x="0" y="1305481"/>
          <a:ext cx="7886700" cy="65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b="0" i="0" kern="1200" dirty="0">
              <a:solidFill>
                <a:schemeClr val="tx1"/>
              </a:solidFill>
            </a:rPr>
            <a:t>Actualizaciones constantes y recursos propios</a:t>
          </a:r>
          <a:endParaRPr lang="en-US" sz="2900" kern="1200" dirty="0">
            <a:solidFill>
              <a:schemeClr val="tx1"/>
            </a:solidFill>
          </a:endParaRPr>
        </a:p>
      </dsp:txBody>
      <dsp:txXfrm>
        <a:off x="0" y="1305481"/>
        <a:ext cx="7886700" cy="652541"/>
      </dsp:txXfrm>
    </dsp:sp>
    <dsp:sp modelId="{C12308AD-20E7-4037-970E-0ED6E1AC1415}">
      <dsp:nvSpPr>
        <dsp:cNvPr id="0" name=""/>
        <dsp:cNvSpPr/>
      </dsp:nvSpPr>
      <dsp:spPr>
        <a:xfrm>
          <a:off x="0" y="1958022"/>
          <a:ext cx="78867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CE5D40-CCDD-4EFD-8019-650E155B4DFC}">
      <dsp:nvSpPr>
        <dsp:cNvPr id="0" name=""/>
        <dsp:cNvSpPr/>
      </dsp:nvSpPr>
      <dsp:spPr>
        <a:xfrm>
          <a:off x="0" y="1958022"/>
          <a:ext cx="7886700" cy="65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>
              <a:solidFill>
                <a:schemeClr val="tx1"/>
              </a:solidFill>
            </a:rPr>
            <a:t>Ofrece</a:t>
          </a:r>
          <a:r>
            <a:rPr lang="en-US" sz="2900" kern="1200" dirty="0">
              <a:solidFill>
                <a:schemeClr val="tx1"/>
              </a:solidFill>
            </a:rPr>
            <a:t> un </a:t>
          </a:r>
          <a:r>
            <a:rPr lang="en-US" sz="2900" kern="1200" dirty="0" err="1">
              <a:solidFill>
                <a:schemeClr val="tx1"/>
              </a:solidFill>
            </a:rPr>
            <a:t>entorno</a:t>
          </a:r>
          <a:r>
            <a:rPr lang="en-US" sz="2900" kern="1200" dirty="0">
              <a:solidFill>
                <a:schemeClr val="tx1"/>
              </a:solidFill>
            </a:rPr>
            <a:t> </a:t>
          </a:r>
          <a:r>
            <a:rPr lang="en-US" sz="2900" kern="1200" dirty="0" err="1">
              <a:solidFill>
                <a:schemeClr val="tx1"/>
              </a:solidFill>
            </a:rPr>
            <a:t>integrado</a:t>
          </a:r>
          <a:endParaRPr lang="en-US" sz="2900" kern="1200" dirty="0">
            <a:solidFill>
              <a:schemeClr val="tx1"/>
            </a:solidFill>
          </a:endParaRPr>
        </a:p>
      </dsp:txBody>
      <dsp:txXfrm>
        <a:off x="0" y="1958022"/>
        <a:ext cx="7886700" cy="652541"/>
      </dsp:txXfrm>
    </dsp:sp>
    <dsp:sp modelId="{E583A4C0-97C0-4B0F-8525-CC7F1E7E4017}">
      <dsp:nvSpPr>
        <dsp:cNvPr id="0" name=""/>
        <dsp:cNvSpPr/>
      </dsp:nvSpPr>
      <dsp:spPr>
        <a:xfrm>
          <a:off x="0" y="2610564"/>
          <a:ext cx="788670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71DA03-34A0-453B-A9D8-578B5BBAC90E}">
      <dsp:nvSpPr>
        <dsp:cNvPr id="0" name=""/>
        <dsp:cNvSpPr/>
      </dsp:nvSpPr>
      <dsp:spPr>
        <a:xfrm>
          <a:off x="0" y="2610564"/>
          <a:ext cx="7886700" cy="65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b="1" i="0" u="sng" kern="1200" dirty="0">
              <a:hlinkClick xmlns:r="http://schemas.openxmlformats.org/officeDocument/2006/relationships" r:id="rId1"/>
            </a:rPr>
            <a:t>https://www.rstudio.com</a:t>
          </a:r>
          <a:endParaRPr lang="en-US" sz="2900" kern="1200" dirty="0"/>
        </a:p>
      </dsp:txBody>
      <dsp:txXfrm>
        <a:off x="0" y="2610564"/>
        <a:ext cx="7886700" cy="6525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74eaba37d_2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74eaba37d_2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74eaba37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74eaba37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74eaba37d_2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74eaba37d_2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74eaba37d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74eaba37d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7315b693c_0_1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7315b693c_0_1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7315b693c_0_1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7315b693c_0_1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74eaba37d_4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74eaba37d_4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7634bbe1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7634bbe1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7634bbe1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7634bbe1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23390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7634bbe1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7634bbe10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72012a5b7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72012a5b7_0_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7634bbe1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7634bbe1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7634bbe10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7634bbe10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7634bbe1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7634bbe1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66ffe9d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66ffe9d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66ffe9d2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66ffe9d2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66ffe9d2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66ffe9d2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66ffe9d2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66ffe9d2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66ffe9d2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66ffe9d2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7634bbe1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7634bbe1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66ffe9d2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66ffe9d2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74eaba37d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74eaba37d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66ffe9d22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66ffe9d22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66ffe9d2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66ffe9d2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66ffe9d22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66ffe9d22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66ffe9d22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66ffe9d22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7315b693c_0_1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7315b693c_0_1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66ffe9d22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66ffe9d22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74eaba37d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74eaba37d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89034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74eaba37d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74eaba37d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74eaba37d_5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74eaba37d_5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74eaba37d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74eaba37d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38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72012a5b7_0_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72012a5b7_0_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74eaba37d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74eaba37d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6835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74eaba37d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74eaba37d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81433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2eb3c370b_0_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2eb3c370b_0_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2eb3c370b_0_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2eb3c370b_0_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670228d15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670228d15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670228d1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670228d1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670228d15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670228d15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670228d15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670228d15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670228d15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670228d15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670228d15_2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670228d15_2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7315b693c_0_1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7315b693c_0_1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70228d15_2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70228d15_2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670228d15_2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670228d15_2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670228d15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670228d15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670228d15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670228d15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670228d15_2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670228d15_2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670228d15_2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670228d15_2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670228d15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670228d15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670228d15_2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670228d15_2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670228d15_2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670228d15_2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670228d15_2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670228d15_2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72012a5b7_0_9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72012a5b7_0_9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670228d15_2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670228d15_2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670228d15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670228d15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670228d15_2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670228d15_2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670228d15_2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670228d15_2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670228d15_2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670228d15_2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670228d15_2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670228d15_2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670228d1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670228d15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854f75a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854f75a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854f75a7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854f75a7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854f75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854f75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7315b693c_0_1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7315b693c_0_1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72012a5b7_0_9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72012a5b7_0_9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72012a5b7_0_9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72012a5b7_0_9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AUTOLAYOUT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339575" y="851900"/>
            <a:ext cx="4756200" cy="3420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AUTOLAYOUT_2">
    <p:bg>
      <p:bgPr>
        <a:solidFill>
          <a:srgbClr val="FFFFFF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0" y="4665575"/>
            <a:ext cx="9144000" cy="47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349300" y="334525"/>
            <a:ext cx="7407000" cy="98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4692950" y="1439525"/>
            <a:ext cx="4136400" cy="2880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2"/>
          </p:nvPr>
        </p:nvSpPr>
        <p:spPr>
          <a:xfrm>
            <a:off x="349200" y="1439525"/>
            <a:ext cx="4136400" cy="2880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AUTOLAYOUT_1">
    <p:bg>
      <p:bgPr>
        <a:solidFill>
          <a:srgbClr val="FFFF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</p:cxnSp>
      <p:sp>
        <p:nvSpPr>
          <p:cNvPr id="64" name="Google Shape;64;p1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enjaminlmoore.wordpress.com/tag/ggplot2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rafalab.github.io/dsbook/getting-started.html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dtmag.com/articles/2015/01/23/microsoft-buys-big-data-firm.aspx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nrobinsongarcia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specializations/jhu-data-science" TargetMode="External"/><Relationship Id="rId7" Type="http://schemas.openxmlformats.org/officeDocument/2006/relationships/hyperlink" Target="https://www.jstatsoft.org/index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journal.r-project.org/" TargetMode="External"/><Relationship Id="rId5" Type="http://schemas.openxmlformats.org/officeDocument/2006/relationships/hyperlink" Target="https://rafalab.github.io/dsbook/index.html" TargetMode="External"/><Relationship Id="rId4" Type="http://schemas.openxmlformats.org/officeDocument/2006/relationships/hyperlink" Target="http://r4ds.had.co.nz/index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2009/01/07/technology/business-computing/07program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robin/introstatscon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tackoverflow.com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rstudio.com/resources/cheatsheets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r-es.org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r4ds.had.co.nz/explore-intro.html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r4ds.had.co.nz/explore-intro.html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wp-content/uploads/2015/03/ggplot2-cheatsheet.pdf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0950" y="1412535"/>
            <a:ext cx="2967600" cy="229948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39575" y="851900"/>
            <a:ext cx="4756200" cy="3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Curso básico de lenguaje R aplicado a las Ciencias Sociales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Google Shape;122;p24"/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600" y="803084"/>
            <a:ext cx="8178799" cy="353733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>
            <a:spLocks noGrp="1"/>
          </p:cNvSpPr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latin typeface="Comfortaa"/>
                <a:ea typeface="Comfortaa"/>
                <a:cs typeface="Comfortaa"/>
                <a:sym typeface="Comfortaa"/>
              </a:rPr>
              <a:t>Contenidos</a:t>
            </a:r>
            <a:endParaRPr sz="2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8" name="Google Shape;128;p25"/>
          <p:cNvSpPr txBox="1">
            <a:spLocks noGrp="1"/>
          </p:cNvSpPr>
          <p:nvPr>
            <p:ph type="body" idx="1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Programación en R</a:t>
            </a:r>
            <a:endParaRPr b="1" dirty="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s" dirty="0">
                <a:solidFill>
                  <a:srgbClr val="000000"/>
                </a:solidFill>
              </a:rPr>
              <a:t>Introducción al lenguaje de R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s" dirty="0">
                <a:solidFill>
                  <a:schemeClr val="dk1"/>
                </a:solidFill>
              </a:rPr>
              <a:t>Directrices básicas de comandos, software adicional y acceso a formación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s" dirty="0">
                <a:solidFill>
                  <a:srgbClr val="000000"/>
                </a:solidFill>
              </a:rPr>
              <a:t>Paquetes básicos para la visualización y el análisis de datos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s-ES" dirty="0">
                <a:solidFill>
                  <a:srgbClr val="000000"/>
                </a:solidFill>
              </a:rPr>
              <a:t>Dinámicas de análisis descriptivo de datos: Importación, descriptivos y visualización de datos</a:t>
            </a: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58225A2-0BAC-4A2F-ABFA-FCBD206A9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99" y="307975"/>
            <a:ext cx="2651605" cy="4268700"/>
          </a:xfrm>
        </p:spPr>
        <p:txBody>
          <a:bodyPr/>
          <a:lstStyle/>
          <a:p>
            <a:pPr marL="114300" lvl="0">
              <a:buClr>
                <a:srgbClr val="FF0000"/>
              </a:buClr>
              <a:buSzPts val="1800"/>
            </a:pPr>
            <a:r>
              <a:rPr lang="es-ES" sz="2800" dirty="0"/>
              <a:t>¿Qué es R y por qué?</a:t>
            </a:r>
            <a:br>
              <a:rPr lang="es-ES" sz="2800" dirty="0"/>
            </a:br>
            <a:br>
              <a:rPr lang="es-ES" sz="2800" dirty="0"/>
            </a:br>
            <a:r>
              <a:rPr lang="es-ES" sz="1600" dirty="0">
                <a:solidFill>
                  <a:schemeClr val="accent1"/>
                </a:solidFill>
                <a:latin typeface="Comfortaa" panose="020B0604020202020204" charset="0"/>
              </a:rPr>
              <a:t>1.</a:t>
            </a:r>
            <a:r>
              <a:rPr lang="es-ES" sz="1600" b="0" dirty="0">
                <a:solidFill>
                  <a:schemeClr val="accent1"/>
                </a:solidFill>
                <a:latin typeface="Comfortaa" panose="020B0604020202020204" charset="0"/>
              </a:rPr>
              <a:t> </a:t>
            </a: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Por qué R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2. Un poco de historia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3. R y </a:t>
            </a:r>
            <a:r>
              <a:rPr lang="es-ES" sz="1600" dirty="0" err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RStudio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4. Comandos básicos 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600" dirty="0"/>
            </a:br>
            <a:br>
              <a:rPr lang="es-ES" sz="2800" dirty="0"/>
            </a:br>
            <a:br>
              <a:rPr lang="es-ES" sz="2800" dirty="0"/>
            </a:br>
            <a:r>
              <a:rPr lang="es-ES" sz="1600" dirty="0"/>
              <a:t>PARTE I-2</a:t>
            </a:r>
            <a:endParaRPr lang="es-ES" sz="2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74BFF1E-0CBE-4422-AF67-A3260DDC4D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28" t="7221" r="15473"/>
          <a:stretch/>
        </p:blipFill>
        <p:spPr>
          <a:xfrm>
            <a:off x="3056021" y="0"/>
            <a:ext cx="60879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893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4685E04-F239-4674-9384-D6706E2AC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411" y="3284886"/>
            <a:ext cx="8520600" cy="1885431"/>
          </a:xfrm>
        </p:spPr>
        <p:txBody>
          <a:bodyPr/>
          <a:lstStyle/>
          <a:p>
            <a:r>
              <a:rPr lang="es-ES" sz="4800" b="1" dirty="0">
                <a:latin typeface="Comfortaa" panose="020B0604020202020204" charset="0"/>
              </a:rPr>
              <a:t>Razones por las que vale la pena aprender R</a:t>
            </a:r>
          </a:p>
        </p:txBody>
      </p:sp>
      <p:pic>
        <p:nvPicPr>
          <p:cNvPr id="2050" name="Picture 2" descr="Image result for tufte">
            <a:extLst>
              <a:ext uri="{FF2B5EF4-FFF2-40B4-BE49-F238E27FC236}">
                <a16:creationId xmlns:a16="http://schemas.microsoft.com/office/drawing/2014/main" id="{92B970CF-071B-4387-B01C-297394B9B2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7650"/>
          <a:stretch/>
        </p:blipFill>
        <p:spPr bwMode="auto">
          <a:xfrm>
            <a:off x="0" y="0"/>
            <a:ext cx="9144000" cy="358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402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2851D02D-39A0-4D3C-AF86-B1C6B51CFC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145635"/>
              </p:ext>
            </p:extLst>
          </p:nvPr>
        </p:nvGraphicFramePr>
        <p:xfrm>
          <a:off x="304799" y="158044"/>
          <a:ext cx="8444090" cy="46397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6801">
                  <a:extLst>
                    <a:ext uri="{9D8B030D-6E8A-4147-A177-3AD203B41FA5}">
                      <a16:colId xmlns:a16="http://schemas.microsoft.com/office/drawing/2014/main" val="225454108"/>
                    </a:ext>
                  </a:extLst>
                </a:gridCol>
                <a:gridCol w="6107289">
                  <a:extLst>
                    <a:ext uri="{9D8B030D-6E8A-4147-A177-3AD203B41FA5}">
                      <a16:colId xmlns:a16="http://schemas.microsoft.com/office/drawing/2014/main" val="3673622855"/>
                    </a:ext>
                  </a:extLst>
                </a:gridCol>
              </a:tblGrid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Gratuito y abierto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1035551"/>
                  </a:ext>
                </a:extLst>
              </a:tr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Compatible con distintas plataformas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489866"/>
                  </a:ext>
                </a:extLst>
              </a:tr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3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Reproducible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5406072"/>
                  </a:ext>
                </a:extLst>
              </a:tr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4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Universal y colaborativo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8863575"/>
                  </a:ext>
                </a:extLst>
              </a:tr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5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Flexible y en continuo crecimiento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6990992"/>
                  </a:ext>
                </a:extLst>
              </a:tr>
            </a:tbl>
          </a:graphicData>
        </a:graphic>
      </p:graphicFrame>
      <p:sp>
        <p:nvSpPr>
          <p:cNvPr id="9" name="Google Shape;69;p15">
            <a:extLst>
              <a:ext uri="{FF2B5EF4-FFF2-40B4-BE49-F238E27FC236}">
                <a16:creationId xmlns:a16="http://schemas.microsoft.com/office/drawing/2014/main" id="{CD265B62-B30C-4BD6-B915-3255C6DFF6D1}"/>
              </a:ext>
            </a:extLst>
          </p:cNvPr>
          <p:cNvSpPr txBox="1"/>
          <p:nvPr/>
        </p:nvSpPr>
        <p:spPr>
          <a:xfrm>
            <a:off x="4210758" y="4783366"/>
            <a:ext cx="4858611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accent6">
                    <a:lumMod val="75000"/>
                  </a:schemeClr>
                </a:solidFill>
              </a:rPr>
              <a:t>Fuente: </a:t>
            </a:r>
            <a:r>
              <a:rPr lang="es" u="sng" dirty="0">
                <a:solidFill>
                  <a:schemeClr val="hlink"/>
                </a:solidFill>
                <a:hlinkClick r:id="rId2"/>
              </a:rPr>
              <a:t>https://rafalab.github.io/dsbook/getting-started.html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4061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8657"/>
            <a:ext cx="4045811" cy="352918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5299280" y="882134"/>
            <a:ext cx="3476700" cy="2752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dirty="0">
                <a:solidFill>
                  <a:schemeClr val="accent4"/>
                </a:solidFill>
              </a:rPr>
              <a:t>Alternativas:</a:t>
            </a:r>
            <a:endParaRPr sz="2400" b="1" dirty="0">
              <a:solidFill>
                <a:schemeClr val="accent4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 panose="020B0604020202020204" pitchFamily="34" charset="0"/>
              <a:buChar char="X"/>
            </a:pPr>
            <a:r>
              <a:rPr lang="es" sz="2400" dirty="0">
                <a:solidFill>
                  <a:srgbClr val="434343"/>
                </a:solidFill>
              </a:rPr>
              <a:t>SPSS</a:t>
            </a:r>
            <a:endParaRPr sz="2400" dirty="0">
              <a:solidFill>
                <a:srgbClr val="434343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 panose="020B0604020202020204" pitchFamily="34" charset="0"/>
              <a:buChar char="X"/>
            </a:pPr>
            <a:r>
              <a:rPr lang="es" sz="2400" dirty="0">
                <a:solidFill>
                  <a:srgbClr val="434343"/>
                </a:solidFill>
              </a:rPr>
              <a:t>SAS</a:t>
            </a:r>
            <a:endParaRPr sz="2400" dirty="0">
              <a:solidFill>
                <a:srgbClr val="434343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 panose="020B0604020202020204" pitchFamily="34" charset="0"/>
              <a:buChar char="X"/>
            </a:pPr>
            <a:r>
              <a:rPr lang="es" sz="2400" dirty="0">
                <a:solidFill>
                  <a:srgbClr val="434343"/>
                </a:solidFill>
              </a:rPr>
              <a:t>Stata</a:t>
            </a:r>
            <a:endParaRPr sz="2400" dirty="0">
              <a:solidFill>
                <a:srgbClr val="434343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2400"/>
              <a:buFont typeface="Arial" panose="020B0604020202020204" pitchFamily="34" charset="0"/>
              <a:buChar char="X"/>
            </a:pPr>
            <a:r>
              <a:rPr lang="es" sz="2400" dirty="0">
                <a:solidFill>
                  <a:srgbClr val="434343"/>
                </a:solidFill>
              </a:rPr>
              <a:t>MatLab</a:t>
            </a:r>
            <a:endParaRPr sz="2400" dirty="0">
              <a:solidFill>
                <a:srgbClr val="434343"/>
              </a:solidFill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8B8FF2E9-F507-4058-914E-0F359A2036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363957"/>
              </p:ext>
            </p:extLst>
          </p:nvPr>
        </p:nvGraphicFramePr>
        <p:xfrm>
          <a:off x="345015" y="4053770"/>
          <a:ext cx="8444090" cy="927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6801">
                  <a:extLst>
                    <a:ext uri="{9D8B030D-6E8A-4147-A177-3AD203B41FA5}">
                      <a16:colId xmlns:a16="http://schemas.microsoft.com/office/drawing/2014/main" val="3236753561"/>
                    </a:ext>
                  </a:extLst>
                </a:gridCol>
                <a:gridCol w="6107289">
                  <a:extLst>
                    <a:ext uri="{9D8B030D-6E8A-4147-A177-3AD203B41FA5}">
                      <a16:colId xmlns:a16="http://schemas.microsoft.com/office/drawing/2014/main" val="3258661350"/>
                    </a:ext>
                  </a:extLst>
                </a:gridCol>
              </a:tblGrid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Gratuito y abierto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830967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F90F7F03-257F-4068-8CCA-3B9B564EE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291066"/>
              </p:ext>
            </p:extLst>
          </p:nvPr>
        </p:nvGraphicFramePr>
        <p:xfrm>
          <a:off x="345017" y="4053775"/>
          <a:ext cx="8444090" cy="927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6801">
                  <a:extLst>
                    <a:ext uri="{9D8B030D-6E8A-4147-A177-3AD203B41FA5}">
                      <a16:colId xmlns:a16="http://schemas.microsoft.com/office/drawing/2014/main" val="2093464076"/>
                    </a:ext>
                  </a:extLst>
                </a:gridCol>
                <a:gridCol w="6107289">
                  <a:extLst>
                    <a:ext uri="{9D8B030D-6E8A-4147-A177-3AD203B41FA5}">
                      <a16:colId xmlns:a16="http://schemas.microsoft.com/office/drawing/2014/main" val="1914511471"/>
                    </a:ext>
                  </a:extLst>
                </a:gridCol>
              </a:tblGrid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Compatible con distintas plataformas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61077"/>
                  </a:ext>
                </a:extLst>
              </a:tr>
            </a:tbl>
          </a:graphicData>
        </a:graphic>
      </p:graphicFrame>
      <p:pic>
        <p:nvPicPr>
          <p:cNvPr id="3074" name="Picture 2" descr="Image result for r spss sql stata">
            <a:extLst>
              <a:ext uri="{FF2B5EF4-FFF2-40B4-BE49-F238E27FC236}">
                <a16:creationId xmlns:a16="http://schemas.microsoft.com/office/drawing/2014/main" id="{8FD140A0-2BAC-47F6-A32A-13EFBF4B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0367"/>
            <a:ext cx="7292622" cy="381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709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400101FA-D15C-4240-8327-E7929E437E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57469"/>
              </p:ext>
            </p:extLst>
          </p:nvPr>
        </p:nvGraphicFramePr>
        <p:xfrm>
          <a:off x="345017" y="4053773"/>
          <a:ext cx="8444090" cy="927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6801">
                  <a:extLst>
                    <a:ext uri="{9D8B030D-6E8A-4147-A177-3AD203B41FA5}">
                      <a16:colId xmlns:a16="http://schemas.microsoft.com/office/drawing/2014/main" val="4237520071"/>
                    </a:ext>
                  </a:extLst>
                </a:gridCol>
                <a:gridCol w="6107289">
                  <a:extLst>
                    <a:ext uri="{9D8B030D-6E8A-4147-A177-3AD203B41FA5}">
                      <a16:colId xmlns:a16="http://schemas.microsoft.com/office/drawing/2014/main" val="4197549918"/>
                    </a:ext>
                  </a:extLst>
                </a:gridCol>
              </a:tblGrid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3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Reproducible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12862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4D3A78BF-6EE1-4852-AA5F-320B39DEB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824"/>
            <a:ext cx="9144000" cy="326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52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E46A5C08-A99B-42A8-9096-38A15D98B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159152"/>
              </p:ext>
            </p:extLst>
          </p:nvPr>
        </p:nvGraphicFramePr>
        <p:xfrm>
          <a:off x="345017" y="4053774"/>
          <a:ext cx="8444090" cy="927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6801">
                  <a:extLst>
                    <a:ext uri="{9D8B030D-6E8A-4147-A177-3AD203B41FA5}">
                      <a16:colId xmlns:a16="http://schemas.microsoft.com/office/drawing/2014/main" val="4186647297"/>
                    </a:ext>
                  </a:extLst>
                </a:gridCol>
                <a:gridCol w="6107289">
                  <a:extLst>
                    <a:ext uri="{9D8B030D-6E8A-4147-A177-3AD203B41FA5}">
                      <a16:colId xmlns:a16="http://schemas.microsoft.com/office/drawing/2014/main" val="4161297866"/>
                    </a:ext>
                  </a:extLst>
                </a:gridCol>
              </a:tblGrid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4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Universal y colaborativo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7134846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0B65D292-6A06-4AA5-ADD3-ED23B8BE4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814"/>
          <a:stretch/>
        </p:blipFill>
        <p:spPr>
          <a:xfrm>
            <a:off x="0" y="-334"/>
            <a:ext cx="9144000" cy="390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99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9331D5D5-7566-4BA1-BC40-781C85467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427035"/>
              </p:ext>
            </p:extLst>
          </p:nvPr>
        </p:nvGraphicFramePr>
        <p:xfrm>
          <a:off x="345017" y="4053773"/>
          <a:ext cx="8444090" cy="927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6801">
                  <a:extLst>
                    <a:ext uri="{9D8B030D-6E8A-4147-A177-3AD203B41FA5}">
                      <a16:colId xmlns:a16="http://schemas.microsoft.com/office/drawing/2014/main" val="95935620"/>
                    </a:ext>
                  </a:extLst>
                </a:gridCol>
                <a:gridCol w="6107289">
                  <a:extLst>
                    <a:ext uri="{9D8B030D-6E8A-4147-A177-3AD203B41FA5}">
                      <a16:colId xmlns:a16="http://schemas.microsoft.com/office/drawing/2014/main" val="4110251211"/>
                    </a:ext>
                  </a:extLst>
                </a:gridCol>
              </a:tblGrid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5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Flexible y en continuo crecimiento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5590729"/>
                  </a:ext>
                </a:extLst>
              </a:tr>
            </a:tbl>
          </a:graphicData>
        </a:graphic>
      </p:graphicFrame>
      <p:pic>
        <p:nvPicPr>
          <p:cNvPr id="4098" name="Picture 2" descr="Image result for r r tidiverse">
            <a:extLst>
              <a:ext uri="{FF2B5EF4-FFF2-40B4-BE49-F238E27FC236}">
                <a16:creationId xmlns:a16="http://schemas.microsoft.com/office/drawing/2014/main" id="{CD2874E3-F991-4FA2-9F12-D29A3D220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622"/>
            <a:ext cx="8734425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081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314400" y="4023850"/>
            <a:ext cx="4257600" cy="9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Nicolás Robinson-Garcia</a:t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400" b="1" u="sng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http://nrobinsongarcia.com</a:t>
            </a:r>
            <a:endParaRPr sz="1400"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4400" y="934797"/>
            <a:ext cx="4107600" cy="24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sz="3200" dirty="0"/>
              <a:t>Curso básico de lenguaje R aplicado a las Ciencias Sociales</a:t>
            </a:r>
            <a:br>
              <a:rPr lang="es-ES" sz="3200" dirty="0"/>
            </a:br>
            <a:br>
              <a:rPr lang="es-ES" sz="3200" dirty="0"/>
            </a:br>
            <a:br>
              <a:rPr lang="es-ES" sz="3200" dirty="0"/>
            </a:br>
            <a:r>
              <a:rPr lang="es" sz="1200" dirty="0">
                <a:latin typeface="Open Sans"/>
                <a:ea typeface="Open Sans"/>
                <a:cs typeface="Open Sans"/>
                <a:sym typeface="Open Sans"/>
              </a:rPr>
              <a:t>Versión 2.0</a:t>
            </a:r>
            <a:endParaRPr sz="12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Open Sans"/>
                <a:ea typeface="Open Sans"/>
                <a:cs typeface="Open Sans"/>
                <a:sym typeface="Open Sans"/>
              </a:rPr>
              <a:t>Abril 2019</a:t>
            </a:r>
            <a:endParaRPr sz="12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" name="Google Shape;81;p17"/>
          <p:cNvSpPr txBox="1"/>
          <p:nvPr/>
        </p:nvSpPr>
        <p:spPr>
          <a:xfrm>
            <a:off x="4526844" y="636700"/>
            <a:ext cx="4334934" cy="4319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latin typeface="Comfortaa"/>
                <a:ea typeface="Comfortaa"/>
                <a:cs typeface="Comfortaa"/>
                <a:sym typeface="Comfortaa"/>
              </a:rPr>
              <a:t>Curso </a:t>
            </a:r>
            <a:r>
              <a:rPr lang="es-ES" sz="2400" dirty="0">
                <a:latin typeface="Comfortaa"/>
                <a:ea typeface="Comfortaa"/>
                <a:cs typeface="Comfortaa"/>
                <a:sym typeface="Comfortaa"/>
              </a:rPr>
              <a:t>organizado por la </a:t>
            </a:r>
            <a:r>
              <a:rPr lang="es" sz="2400" dirty="0"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s-ES" sz="2400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Oficina de Apoyo al Investigador</a:t>
            </a:r>
            <a:r>
              <a:rPr lang="es" sz="2400" dirty="0">
                <a:latin typeface="Comfortaa"/>
                <a:ea typeface="Comfortaa"/>
                <a:cs typeface="Comfortaa"/>
                <a:sym typeface="Comfortaa"/>
              </a:rPr>
              <a:t> de la Universidad </a:t>
            </a:r>
            <a:r>
              <a:rPr lang="es-ES" sz="2400" dirty="0">
                <a:latin typeface="Comfortaa"/>
                <a:ea typeface="Comfortaa"/>
                <a:cs typeface="Comfortaa"/>
                <a:sym typeface="Comfortaa"/>
              </a:rPr>
              <a:t>Internacional de la Rioja</a:t>
            </a:r>
            <a:endParaRPr sz="2400" dirty="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Comfortaa"/>
              <a:ea typeface="Comfortaa"/>
              <a:cs typeface="Comfortaa"/>
              <a:sym typeface="Comfortaa"/>
            </a:endParaRPr>
          </a:p>
          <a:p>
            <a:pPr marL="114300" lvl="2" algn="r">
              <a:buSzPts val="1800"/>
            </a:pPr>
            <a:endParaRPr lang="es" sz="1800" dirty="0">
              <a:latin typeface="Comfortaa"/>
              <a:ea typeface="Comfortaa"/>
              <a:cs typeface="Comfortaa"/>
              <a:sym typeface="Comfortaa"/>
            </a:endParaRPr>
          </a:p>
          <a:p>
            <a:pPr marL="114300" lvl="2" algn="r">
              <a:buSzPts val="1800"/>
            </a:pPr>
            <a:endParaRPr lang="es" sz="1800" dirty="0">
              <a:latin typeface="Comfortaa"/>
              <a:ea typeface="Comfortaa"/>
              <a:cs typeface="Comfortaa"/>
              <a:sym typeface="Comfortaa"/>
            </a:endParaRPr>
          </a:p>
          <a:p>
            <a:pPr marL="114300" lvl="2" algn="r">
              <a:buSzPts val="1800"/>
            </a:pPr>
            <a:r>
              <a:rPr lang="es" sz="1800" dirty="0">
                <a:latin typeface="Comfortaa"/>
                <a:ea typeface="Comfortaa"/>
                <a:cs typeface="Comfortaa"/>
                <a:sym typeface="Comfortaa"/>
              </a:rPr>
              <a:t>10 de abril 2019</a:t>
            </a:r>
            <a:endParaRPr sz="1800" dirty="0">
              <a:latin typeface="Comfortaa"/>
              <a:ea typeface="Comfortaa"/>
              <a:cs typeface="Comfortaa"/>
              <a:sym typeface="Comfortaa"/>
            </a:endParaRPr>
          </a:p>
          <a:p>
            <a:pPr marL="114300" lvl="2" algn="r">
              <a:buSzPts val="1800"/>
            </a:pPr>
            <a:r>
              <a:rPr lang="es" sz="1800" dirty="0">
                <a:latin typeface="Comfortaa"/>
                <a:ea typeface="Comfortaa"/>
                <a:cs typeface="Comfortaa"/>
                <a:sym typeface="Comfortaa"/>
              </a:rPr>
              <a:t>Curso de 10 horas</a:t>
            </a:r>
            <a:endParaRPr sz="1800" dirty="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Algunos ejemplos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-26330" b="26329"/>
          <a:stretch/>
        </p:blipFill>
        <p:spPr>
          <a:xfrm>
            <a:off x="161900" y="1338997"/>
            <a:ext cx="5665251" cy="24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8925" y="1414650"/>
            <a:ext cx="3537950" cy="2948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latin typeface="Open Sans"/>
                <a:ea typeface="Open Sans"/>
                <a:cs typeface="Open Sans"/>
                <a:sym typeface="Open Sans"/>
              </a:rPr>
              <a:t>Algunos ejemplos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86025"/>
            <a:ext cx="9144001" cy="19347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/>
          <p:nvPr/>
        </p:nvSpPr>
        <p:spPr>
          <a:xfrm>
            <a:off x="3863700" y="2858875"/>
            <a:ext cx="4968600" cy="437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7"/>
          <p:cNvSpPr txBox="1"/>
          <p:nvPr/>
        </p:nvSpPr>
        <p:spPr>
          <a:xfrm>
            <a:off x="249675" y="1385750"/>
            <a:ext cx="37452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Nature</a:t>
            </a:r>
            <a:endParaRPr sz="240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" name="Rectangle 104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108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9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4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6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7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8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9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0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1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2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3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4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5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6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7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8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274691"/>
            <a:ext cx="2755857" cy="2602816"/>
            <a:chOff x="697883" y="1816768"/>
            <a:chExt cx="3674476" cy="3470421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2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678657" y="1811491"/>
            <a:ext cx="2588798" cy="179990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000" b="1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Open Sans"/>
              </a:rPr>
              <a:t>Recursos</a:t>
            </a: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3840480" y="603504"/>
            <a:ext cx="4711446" cy="393649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500" b="1" u="sng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  <a:hlinkClick r:id="rId3"/>
              </a:rPr>
              <a:t>Cursos Data Science</a:t>
            </a:r>
            <a:r>
              <a:rPr lang="en-US" sz="15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 </a:t>
            </a: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- Johns Hopkins University</a:t>
            </a:r>
          </a:p>
          <a:p>
            <a:pPr marL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kern="1200">
              <a:solidFill>
                <a:schemeClr val="tx1"/>
              </a:solidFill>
              <a:latin typeface="+mn-lt"/>
              <a:ea typeface="+mn-ea"/>
              <a:cs typeface="+mn-cs"/>
              <a:sym typeface="Open Sans"/>
            </a:endParaRPr>
          </a:p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500" b="1" u="sng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  <a:hlinkClick r:id="rId4"/>
              </a:rPr>
              <a:t>R for Data Science</a:t>
            </a: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- Hadley Wickham</a:t>
            </a:r>
          </a:p>
          <a:p>
            <a:pPr marL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kern="1200">
              <a:solidFill>
                <a:schemeClr val="tx1"/>
              </a:solidFill>
              <a:latin typeface="+mn-lt"/>
              <a:ea typeface="+mn-ea"/>
              <a:cs typeface="+mn-cs"/>
              <a:sym typeface="Open Sans"/>
            </a:endParaRPr>
          </a:p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500" b="1" u="sng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  <a:hlinkClick r:id="rId5"/>
              </a:rPr>
              <a:t>Introduction to Data Science</a:t>
            </a:r>
            <a:r>
              <a:rPr lang="en-US" sz="15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</a:t>
            </a: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- Rafael A. Irizarry</a:t>
            </a:r>
          </a:p>
          <a:p>
            <a:pPr marL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kern="1200">
              <a:solidFill>
                <a:schemeClr val="tx1"/>
              </a:solidFill>
              <a:latin typeface="+mn-lt"/>
              <a:ea typeface="+mn-ea"/>
              <a:cs typeface="+mn-cs"/>
              <a:sym typeface="Open Sans"/>
            </a:endParaRPr>
          </a:p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500" b="1" u="sng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  <a:hlinkClick r:id="rId6"/>
              </a:rPr>
              <a:t>R Journal</a:t>
            </a:r>
            <a:r>
              <a:rPr lang="en-US" sz="15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- Q2 JCR</a:t>
            </a:r>
          </a:p>
          <a:p>
            <a:pPr marL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b="1" kern="1200">
              <a:solidFill>
                <a:schemeClr val="tx1"/>
              </a:solidFill>
              <a:latin typeface="+mn-lt"/>
              <a:ea typeface="+mn-ea"/>
              <a:cs typeface="+mn-cs"/>
              <a:sym typeface="Open Sans"/>
            </a:endParaRPr>
          </a:p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500" b="1" u="sng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  <a:hlinkClick r:id="rId7"/>
              </a:rPr>
              <a:t>Journal of Statistical Software</a:t>
            </a:r>
            <a:r>
              <a:rPr lang="en-US" sz="15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- Q1 JCR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/>
        </p:nvSpPr>
        <p:spPr>
          <a:xfrm>
            <a:off x="5814900" y="3688000"/>
            <a:ext cx="3139200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Lanzamiento oficial de la primera versión de </a:t>
            </a:r>
            <a:r>
              <a:rPr lang="es" sz="1800" b="1" i="1"/>
              <a:t>RStudio</a:t>
            </a:r>
            <a:r>
              <a:rPr lang="es" sz="1800"/>
              <a:t>.</a:t>
            </a:r>
            <a:endParaRPr sz="1800"/>
          </a:p>
        </p:txBody>
      </p:sp>
      <p:sp>
        <p:nvSpPr>
          <p:cNvPr id="97" name="Google Shape;97;p19"/>
          <p:cNvSpPr txBox="1"/>
          <p:nvPr/>
        </p:nvSpPr>
        <p:spPr>
          <a:xfrm>
            <a:off x="5843900" y="1335800"/>
            <a:ext cx="3139200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Se publica la primera versión beta estable de R.</a:t>
            </a:r>
            <a:endParaRPr sz="1800"/>
          </a:p>
        </p:txBody>
      </p:sp>
      <p:sp>
        <p:nvSpPr>
          <p:cNvPr id="98" name="Google Shape;98;p19"/>
          <p:cNvSpPr txBox="1"/>
          <p:nvPr/>
        </p:nvSpPr>
        <p:spPr>
          <a:xfrm>
            <a:off x="1470100" y="2511900"/>
            <a:ext cx="3139200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R. Ihaka y R. Gentleman comienzan a desarrollar R basado en S.</a:t>
            </a:r>
            <a:endParaRPr sz="1800"/>
          </a:p>
        </p:txBody>
      </p:sp>
      <p:sp>
        <p:nvSpPr>
          <p:cNvPr id="99" name="Google Shape;99;p19"/>
          <p:cNvSpPr/>
          <p:nvPr/>
        </p:nvSpPr>
        <p:spPr>
          <a:xfrm>
            <a:off x="4656500" y="1335800"/>
            <a:ext cx="1111200" cy="9987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2000</a:t>
            </a:r>
            <a:endParaRPr sz="3000" b="1">
              <a:solidFill>
                <a:srgbClr val="D9D9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" name="Google Shape;100;p19"/>
          <p:cNvSpPr/>
          <p:nvPr/>
        </p:nvSpPr>
        <p:spPr>
          <a:xfrm>
            <a:off x="311700" y="3688000"/>
            <a:ext cx="1111200" cy="9987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1995</a:t>
            </a:r>
            <a:endParaRPr sz="3000" b="1">
              <a:solidFill>
                <a:srgbClr val="D9D9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19"/>
          <p:cNvSpPr/>
          <p:nvPr/>
        </p:nvSpPr>
        <p:spPr>
          <a:xfrm>
            <a:off x="311700" y="2511900"/>
            <a:ext cx="1111200" cy="9987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1992</a:t>
            </a:r>
            <a:endParaRPr sz="3000" b="1">
              <a:solidFill>
                <a:srgbClr val="D9D9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Un poco de historia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" name="Google Shape;103;p19"/>
          <p:cNvSpPr/>
          <p:nvPr/>
        </p:nvSpPr>
        <p:spPr>
          <a:xfrm>
            <a:off x="311700" y="1335800"/>
            <a:ext cx="1111200" cy="9987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1976</a:t>
            </a:r>
            <a:endParaRPr sz="3000" b="1">
              <a:solidFill>
                <a:srgbClr val="D9D9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p19"/>
          <p:cNvSpPr/>
          <p:nvPr/>
        </p:nvSpPr>
        <p:spPr>
          <a:xfrm>
            <a:off x="4656500" y="2511900"/>
            <a:ext cx="1111200" cy="9987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2009</a:t>
            </a:r>
            <a:endParaRPr sz="3000" b="1">
              <a:solidFill>
                <a:srgbClr val="D9D9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4656500" y="3688000"/>
            <a:ext cx="1111200" cy="9987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2011</a:t>
            </a:r>
            <a:endParaRPr sz="3000" b="1">
              <a:solidFill>
                <a:srgbClr val="D9D9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1441100" y="1348300"/>
            <a:ext cx="3139200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John Chambers desarrolla el lenguaje de programación S en Bell Labs.</a:t>
            </a:r>
            <a:endParaRPr sz="1800"/>
          </a:p>
        </p:txBody>
      </p:sp>
      <p:sp>
        <p:nvSpPr>
          <p:cNvPr id="107" name="Google Shape;107;p19"/>
          <p:cNvSpPr txBox="1"/>
          <p:nvPr/>
        </p:nvSpPr>
        <p:spPr>
          <a:xfrm>
            <a:off x="1470100" y="3675500"/>
            <a:ext cx="3139200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M. Mächler se une y les anima a liberar el código en abierto</a:t>
            </a:r>
            <a:endParaRPr sz="1800"/>
          </a:p>
        </p:txBody>
      </p:sp>
      <p:sp>
        <p:nvSpPr>
          <p:cNvPr id="108" name="Google Shape;108;p19"/>
          <p:cNvSpPr txBox="1"/>
          <p:nvPr/>
        </p:nvSpPr>
        <p:spPr>
          <a:xfrm>
            <a:off x="5814900" y="2511900"/>
            <a:ext cx="3139200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New York Times </a:t>
            </a:r>
            <a:r>
              <a:rPr lang="es" sz="1800" b="1" i="1" u="sng">
                <a:solidFill>
                  <a:schemeClr val="hlink"/>
                </a:solidFill>
                <a:hlinkClick r:id="rId3"/>
              </a:rPr>
              <a:t>se hace eco</a:t>
            </a:r>
            <a:r>
              <a:rPr lang="es" sz="1800"/>
              <a:t> del éxito y crecimiento en el uso de R.</a:t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9941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omfortaa"/>
              </a:rPr>
              <a:t>Características</a:t>
            </a:r>
            <a:r>
              <a: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omfortaa"/>
              </a:rPr>
              <a:t> de R</a:t>
            </a:r>
          </a:p>
        </p:txBody>
      </p:sp>
      <p:graphicFrame>
        <p:nvGraphicFramePr>
          <p:cNvPr id="116" name="Google Shape;114;p20">
            <a:extLst>
              <a:ext uri="{FF2B5EF4-FFF2-40B4-BE49-F238E27FC236}">
                <a16:creationId xmlns:a16="http://schemas.microsoft.com/office/drawing/2014/main" id="{566FBAD3-C251-453E-86F9-C5D197000F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4633430"/>
              </p:ext>
            </p:extLst>
          </p:nvPr>
        </p:nvGraphicFramePr>
        <p:xfrm>
          <a:off x="628650" y="1369218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13;p20">
            <a:extLst>
              <a:ext uri="{FF2B5EF4-FFF2-40B4-BE49-F238E27FC236}">
                <a16:creationId xmlns:a16="http://schemas.microsoft.com/office/drawing/2014/main" id="{02A0D534-27C2-43A4-AAEA-389F756018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9941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Comfortaa"/>
              </a:rPr>
              <a:t>RStudio</a:t>
            </a:r>
          </a:p>
        </p:txBody>
      </p:sp>
      <p:graphicFrame>
        <p:nvGraphicFramePr>
          <p:cNvPr id="17" name="Google Shape;114;p20">
            <a:extLst>
              <a:ext uri="{FF2B5EF4-FFF2-40B4-BE49-F238E27FC236}">
                <a16:creationId xmlns:a16="http://schemas.microsoft.com/office/drawing/2014/main" id="{8413C22E-B616-4090-A40F-648709D00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080057"/>
              </p:ext>
            </p:extLst>
          </p:nvPr>
        </p:nvGraphicFramePr>
        <p:xfrm>
          <a:off x="628650" y="1369218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Image result for rstudio">
            <a:extLst>
              <a:ext uri="{FF2B5EF4-FFF2-40B4-BE49-F238E27FC236}">
                <a16:creationId xmlns:a16="http://schemas.microsoft.com/office/drawing/2014/main" id="{96BB84EB-95A2-425A-B331-AAEEB12B4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816" y="133350"/>
            <a:ext cx="1119717" cy="111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EA0C3AC-2A72-484B-B07D-F2CC519F1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Freeform 6">
            <a:extLst>
              <a:ext uri="{FF2B5EF4-FFF2-40B4-BE49-F238E27FC236}">
                <a16:creationId xmlns:a16="http://schemas.microsoft.com/office/drawing/2014/main" id="{986477EF-3991-4D07-9F11-9E887C340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3504009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="" xmlns:p14="http://schemas.microsoft.com/office/powerpoint/2010/main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0D8D7E-5303-4A84-8B0F-EC2B9F0FB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00" y="3952682"/>
            <a:ext cx="7928998" cy="727837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No es solo una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interfaz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para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programar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8" name="Rounded Rectangle 17">
            <a:extLst>
              <a:ext uri="{FF2B5EF4-FFF2-40B4-BE49-F238E27FC236}">
                <a16:creationId xmlns:a16="http://schemas.microsoft.com/office/drawing/2014/main" id="{A23F8109-B0C1-4D0F-A1B4-C89C9AD70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810" y="746532"/>
            <a:ext cx="3453230" cy="2322268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Image result for rstudio publish">
            <a:extLst>
              <a:ext uri="{FF2B5EF4-FFF2-40B4-BE49-F238E27FC236}">
                <a16:creationId xmlns:a16="http://schemas.microsoft.com/office/drawing/2014/main" id="{F6FC1881-D961-477B-8670-E396A7F11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59" y="930796"/>
            <a:ext cx="3113532" cy="195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F78A2F5-3D13-4E40-B1F7-0B6622DA2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01068" y="462844"/>
            <a:ext cx="4572000" cy="2696688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571500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Wingdings" panose="05000000000000000000" pitchFamily="2" charset="2"/>
              <a:buChar char="ü"/>
            </a:pP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Publicación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de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documentos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en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PDF</a:t>
            </a:r>
          </a:p>
          <a:p>
            <a:pPr marL="571500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Wingdings" panose="05000000000000000000" pitchFamily="2" charset="2"/>
              <a:buChar char="ü"/>
            </a:pP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Cuadernos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de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notas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RMarkdown</a:t>
            </a:r>
            <a:endParaRPr lang="en-US" sz="1900" kern="1200" dirty="0">
              <a:solidFill>
                <a:schemeClr val="tx1"/>
              </a:solidFill>
              <a:latin typeface="+mn-lt"/>
              <a:ea typeface="+mn-ea"/>
              <a:cs typeface="+mn-cs"/>
              <a:sym typeface="Open Sans"/>
            </a:endParaRPr>
          </a:p>
          <a:p>
            <a:pPr marL="571500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Wingdings" panose="05000000000000000000" pitchFamily="2" charset="2"/>
              <a:buChar char="ü"/>
            </a:pP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Creación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de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presentaciones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y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páginas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web</a:t>
            </a:r>
          </a:p>
          <a:p>
            <a:pPr marL="571500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Wingdings" panose="05000000000000000000" pitchFamily="2" charset="2"/>
              <a:buChar char="ü"/>
            </a:pP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Creación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de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aplicaciones</a:t>
            </a:r>
            <a:endParaRPr lang="en-US" sz="1900" kern="1200" dirty="0">
              <a:solidFill>
                <a:schemeClr val="tx1"/>
              </a:solidFill>
              <a:latin typeface="+mn-lt"/>
              <a:ea typeface="+mn-ea"/>
              <a:cs typeface="+mn-cs"/>
              <a:sym typeface="Open Sans"/>
            </a:endParaRPr>
          </a:p>
          <a:p>
            <a:pPr marL="571500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Wingdings" panose="05000000000000000000" pitchFamily="2" charset="2"/>
              <a:buChar char="ü"/>
            </a:pP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Control de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versiones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- GIT</a:t>
            </a:r>
          </a:p>
        </p:txBody>
      </p:sp>
      <p:sp>
        <p:nvSpPr>
          <p:cNvPr id="80" name="Title 3">
            <a:extLst>
              <a:ext uri="{FF2B5EF4-FFF2-40B4-BE49-F238E27FC236}">
                <a16:creationId xmlns:a16="http://schemas.microsoft.com/office/drawing/2014/main" id="{EDA40B90-E281-4108-8CC2-959D5F950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7500" y="3865730"/>
            <a:ext cx="7928998" cy="727837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740506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 dirty="0">
                <a:solidFill>
                  <a:schemeClr val="accent1"/>
                </a:solidFill>
                <a:latin typeface="Comfortaa" panose="020B0604020202020204" charset="0"/>
                <a:ea typeface="Open Sans"/>
                <a:cs typeface="Open Sans"/>
                <a:sym typeface="Open Sans"/>
              </a:rPr>
              <a:t>¿</a:t>
            </a:r>
            <a:r>
              <a:rPr lang="es-ES" sz="4000" b="1" dirty="0">
                <a:solidFill>
                  <a:schemeClr val="accent1"/>
                </a:solidFill>
                <a:latin typeface="Comfortaa" panose="020B0604020202020204" charset="0"/>
                <a:ea typeface="Open Sans"/>
                <a:cs typeface="Open Sans"/>
                <a:sym typeface="Open Sans"/>
              </a:rPr>
              <a:t>Cómo es </a:t>
            </a:r>
            <a:r>
              <a:rPr lang="es-ES" sz="4000" b="1" dirty="0" err="1">
                <a:solidFill>
                  <a:schemeClr val="accent1"/>
                </a:solidFill>
                <a:latin typeface="Comfortaa" panose="020B0604020202020204" charset="0"/>
                <a:ea typeface="Open Sans"/>
                <a:cs typeface="Open Sans"/>
                <a:sym typeface="Open Sans"/>
              </a:rPr>
              <a:t>RStudio</a:t>
            </a:r>
            <a:r>
              <a:rPr lang="es-ES" sz="4000" b="1" dirty="0">
                <a:solidFill>
                  <a:schemeClr val="accent1"/>
                </a:solidFill>
                <a:latin typeface="Comfortaa" panose="020B0604020202020204" charset="0"/>
                <a:ea typeface="Open Sans"/>
                <a:cs typeface="Open Sans"/>
                <a:sym typeface="Open Sans"/>
              </a:rPr>
              <a:t>?</a:t>
            </a:r>
            <a:endParaRPr sz="4000" b="1" dirty="0">
              <a:solidFill>
                <a:schemeClr val="accent1"/>
              </a:solidFill>
              <a:latin typeface="Comfortaa" panose="020B0604020202020204" charset="0"/>
              <a:ea typeface="Open Sans"/>
              <a:cs typeface="Open Sans"/>
              <a:sym typeface="Open Sans"/>
            </a:endParaRPr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575" y="1170125"/>
            <a:ext cx="7454857" cy="39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575" y="1170125"/>
            <a:ext cx="7454857" cy="39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/>
        </p:nvSpPr>
        <p:spPr>
          <a:xfrm>
            <a:off x="2759025" y="2234700"/>
            <a:ext cx="7866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4800"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24"/>
          <p:cNvSpPr/>
          <p:nvPr/>
        </p:nvSpPr>
        <p:spPr>
          <a:xfrm>
            <a:off x="844575" y="1572925"/>
            <a:ext cx="4843800" cy="21474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4"/>
          <p:cNvSpPr txBox="1"/>
          <p:nvPr/>
        </p:nvSpPr>
        <p:spPr>
          <a:xfrm>
            <a:off x="5286900" y="19775"/>
            <a:ext cx="35454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1"/>
                </a:solidFill>
              </a:rPr>
              <a:t>Zona de trabajo</a:t>
            </a:r>
            <a:endParaRPr sz="2400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>
                <a:solidFill>
                  <a:schemeClr val="accent1"/>
                </a:solidFill>
              </a:rPr>
              <a:t>Scripts</a:t>
            </a:r>
            <a:endParaRPr sz="1800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>
                <a:solidFill>
                  <a:schemeClr val="accent1"/>
                </a:solidFill>
              </a:rPr>
              <a:t>Notas</a:t>
            </a:r>
            <a:endParaRPr sz="1800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>
                <a:solidFill>
                  <a:schemeClr val="accent1"/>
                </a:solidFill>
              </a:rPr>
              <a:t>Visualización de tablas</a:t>
            </a:r>
            <a:endParaRPr sz="1800">
              <a:solidFill>
                <a:schemeClr val="accent1"/>
              </a:solidFill>
            </a:endParaRPr>
          </a:p>
        </p:txBody>
      </p:sp>
      <p:pic>
        <p:nvPicPr>
          <p:cNvPr id="9" name="Picture 2" descr="Image result for rstudio">
            <a:extLst>
              <a:ext uri="{FF2B5EF4-FFF2-40B4-BE49-F238E27FC236}">
                <a16:creationId xmlns:a16="http://schemas.microsoft.com/office/drawing/2014/main" id="{7FF035FE-C773-46E0-9118-4BD28D4A0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73" y="101600"/>
            <a:ext cx="871361" cy="8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670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575" y="1170125"/>
            <a:ext cx="7454857" cy="39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/>
          <p:nvPr/>
        </p:nvSpPr>
        <p:spPr>
          <a:xfrm>
            <a:off x="5688375" y="1560425"/>
            <a:ext cx="2544300" cy="17229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5"/>
          <p:cNvSpPr txBox="1"/>
          <p:nvPr/>
        </p:nvSpPr>
        <p:spPr>
          <a:xfrm>
            <a:off x="6660975" y="2234700"/>
            <a:ext cx="5991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F0000"/>
                </a:solidFill>
              </a:rPr>
              <a:t>2</a:t>
            </a:r>
            <a:endParaRPr sz="4800" b="1">
              <a:solidFill>
                <a:srgbClr val="FF0000"/>
              </a:solidFill>
            </a:endParaRPr>
          </a:p>
        </p:txBody>
      </p:sp>
      <p:sp>
        <p:nvSpPr>
          <p:cNvPr id="154" name="Google Shape;154;p25"/>
          <p:cNvSpPr txBox="1"/>
          <p:nvPr/>
        </p:nvSpPr>
        <p:spPr>
          <a:xfrm>
            <a:off x="5355175" y="19775"/>
            <a:ext cx="35454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chemeClr val="accent1"/>
                </a:solidFill>
              </a:rPr>
              <a:t>Zona de medio</a:t>
            </a:r>
            <a:endParaRPr sz="2400" dirty="0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 dirty="0">
                <a:solidFill>
                  <a:schemeClr val="accent1"/>
                </a:solidFill>
              </a:rPr>
              <a:t>Objetos cargados</a:t>
            </a:r>
            <a:endParaRPr sz="1800" dirty="0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 dirty="0">
                <a:solidFill>
                  <a:schemeClr val="accent1"/>
                </a:solidFill>
              </a:rPr>
              <a:t>Historial</a:t>
            </a:r>
            <a:endParaRPr sz="1800" dirty="0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 dirty="0">
                <a:solidFill>
                  <a:schemeClr val="accent1"/>
                </a:solidFill>
              </a:rPr>
              <a:t>Conexiones externas</a:t>
            </a:r>
            <a:endParaRPr sz="1800" dirty="0">
              <a:solidFill>
                <a:schemeClr val="accent1"/>
              </a:solidFill>
            </a:endParaRPr>
          </a:p>
        </p:txBody>
      </p:sp>
      <p:pic>
        <p:nvPicPr>
          <p:cNvPr id="7" name="Picture 2" descr="Image result for rstudio">
            <a:extLst>
              <a:ext uri="{FF2B5EF4-FFF2-40B4-BE49-F238E27FC236}">
                <a16:creationId xmlns:a16="http://schemas.microsoft.com/office/drawing/2014/main" id="{847475E1-BE4B-4B9B-95A8-1F91D4A63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73" y="101600"/>
            <a:ext cx="871361" cy="8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body" idx="1"/>
          </p:nvPr>
        </p:nvSpPr>
        <p:spPr>
          <a:xfrm>
            <a:off x="266545" y="773528"/>
            <a:ext cx="8520600" cy="2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Todo el </a:t>
            </a:r>
            <a:r>
              <a:rPr lang="es" sz="3000" b="1" dirty="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material del curso </a:t>
            </a:r>
            <a:r>
              <a:rPr lang="es" sz="30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así como recursos adicionales están disponibles</a:t>
            </a:r>
            <a:endParaRPr sz="3000" b="1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6" name="Picture 2" descr="Image result for download">
            <a:hlinkClick r:id="rId3"/>
            <a:extLst>
              <a:ext uri="{FF2B5EF4-FFF2-40B4-BE49-F238E27FC236}">
                <a16:creationId xmlns:a16="http://schemas.microsoft.com/office/drawing/2014/main" id="{474E688C-A038-4BBB-A549-3442C48B3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889" y="2370667"/>
            <a:ext cx="2673350" cy="267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575" y="1170125"/>
            <a:ext cx="7454857" cy="39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6"/>
          <p:cNvSpPr/>
          <p:nvPr/>
        </p:nvSpPr>
        <p:spPr>
          <a:xfrm>
            <a:off x="844575" y="3707825"/>
            <a:ext cx="4843800" cy="14358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6"/>
          <p:cNvSpPr txBox="1"/>
          <p:nvPr/>
        </p:nvSpPr>
        <p:spPr>
          <a:xfrm>
            <a:off x="2174025" y="3973175"/>
            <a:ext cx="2184900" cy="9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4800"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5355175" y="19775"/>
            <a:ext cx="35454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1"/>
                </a:solidFill>
              </a:rPr>
              <a:t>Zona de ejecución</a:t>
            </a:r>
            <a:endParaRPr sz="2400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>
                <a:solidFill>
                  <a:schemeClr val="accent1"/>
                </a:solidFill>
              </a:rPr>
              <a:t>Consola</a:t>
            </a:r>
            <a:endParaRPr sz="1800">
              <a:solidFill>
                <a:schemeClr val="accent1"/>
              </a:solidFill>
            </a:endParaRPr>
          </a:p>
        </p:txBody>
      </p:sp>
      <p:pic>
        <p:nvPicPr>
          <p:cNvPr id="7" name="Picture 2" descr="Image result for rstudio">
            <a:extLst>
              <a:ext uri="{FF2B5EF4-FFF2-40B4-BE49-F238E27FC236}">
                <a16:creationId xmlns:a16="http://schemas.microsoft.com/office/drawing/2014/main" id="{C5C1CFCB-8D3D-44D5-AFE1-27B897C60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73" y="101600"/>
            <a:ext cx="871361" cy="8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575" y="1170125"/>
            <a:ext cx="7454857" cy="39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/>
          <p:nvPr/>
        </p:nvSpPr>
        <p:spPr>
          <a:xfrm>
            <a:off x="5688375" y="3283350"/>
            <a:ext cx="2544300" cy="18600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7"/>
          <p:cNvSpPr txBox="1"/>
          <p:nvPr/>
        </p:nvSpPr>
        <p:spPr>
          <a:xfrm>
            <a:off x="6266625" y="3760800"/>
            <a:ext cx="1387800" cy="9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sz="4800"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" name="Google Shape;172;p27"/>
          <p:cNvSpPr txBox="1"/>
          <p:nvPr/>
        </p:nvSpPr>
        <p:spPr>
          <a:xfrm>
            <a:off x="5355175" y="19775"/>
            <a:ext cx="35454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chemeClr val="accent1"/>
                </a:solidFill>
              </a:rPr>
              <a:t>Zona de archivos</a:t>
            </a:r>
            <a:endParaRPr sz="2400" dirty="0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 dirty="0">
                <a:solidFill>
                  <a:schemeClr val="accent1"/>
                </a:solidFill>
              </a:rPr>
              <a:t>Archivos externos</a:t>
            </a:r>
            <a:endParaRPr sz="1800" dirty="0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 dirty="0">
                <a:solidFill>
                  <a:schemeClr val="accent1"/>
                </a:solidFill>
              </a:rPr>
              <a:t>Ayuda</a:t>
            </a:r>
            <a:endParaRPr sz="1800" dirty="0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 dirty="0">
                <a:solidFill>
                  <a:schemeClr val="accent1"/>
                </a:solidFill>
              </a:rPr>
              <a:t>Visualizaciones</a:t>
            </a:r>
            <a:endParaRPr sz="1800" dirty="0">
              <a:solidFill>
                <a:schemeClr val="accent1"/>
              </a:solidFill>
            </a:endParaRPr>
          </a:p>
        </p:txBody>
      </p:sp>
      <p:pic>
        <p:nvPicPr>
          <p:cNvPr id="7" name="Picture 2" descr="Image result for rstudio">
            <a:extLst>
              <a:ext uri="{FF2B5EF4-FFF2-40B4-BE49-F238E27FC236}">
                <a16:creationId xmlns:a16="http://schemas.microsoft.com/office/drawing/2014/main" id="{3DD18F1A-3148-4074-B509-A6A352403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73" y="101600"/>
            <a:ext cx="871361" cy="8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F5BBEFC0-197B-4093-A3A7-589F8DAA84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b="15070"/>
          <a:stretch/>
        </p:blipFill>
        <p:spPr>
          <a:xfrm>
            <a:off x="0" y="-9526"/>
            <a:ext cx="9143999" cy="515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432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8031B71-890B-4B4C-BEA7-886B78E79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COMANDOS BÁSICOS</a:t>
            </a:r>
            <a:endParaRPr lang="es-ES" dirty="0"/>
          </a:p>
        </p:txBody>
      </p:sp>
      <p:sp>
        <p:nvSpPr>
          <p:cNvPr id="177" name="Google Shape;177;p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Todo es un objeto…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… un frase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9" name="Google Shape;179;p28"/>
          <p:cNvPicPr preferRelativeResize="0"/>
          <p:nvPr/>
        </p:nvPicPr>
        <p:blipFill rotWithShape="1">
          <a:blip r:embed="rId3">
            <a:alphaModFix/>
          </a:blip>
          <a:srcRect t="79366" r="43512"/>
          <a:stretch/>
        </p:blipFill>
        <p:spPr>
          <a:xfrm>
            <a:off x="1089178" y="2023456"/>
            <a:ext cx="6604399" cy="1638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Todo es un objeto…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… un operación matemática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COMANDOS BÁSICOS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434" y="2450199"/>
            <a:ext cx="6593000" cy="10236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ELEMENTOS BÁSICOS</a:t>
            </a:r>
            <a:endParaRPr sz="2400" b="1" dirty="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Todo es un objeto…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… una lista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COMANDOS BÁSICOS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033" y="2504523"/>
            <a:ext cx="7667624" cy="101448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ELEMENTOS BÁSICOS</a:t>
            </a:r>
            <a:endParaRPr sz="2400" b="1" dirty="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Todo es un objeto…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… un vector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" name="Google Shape;19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COMANDOS BÁSICOS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482" y="2493687"/>
            <a:ext cx="5558725" cy="10817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ELEMENTOS BÁSICOS</a:t>
            </a:r>
            <a:endParaRPr sz="2400" b="1" dirty="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Todo es un objeto…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… una matriz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" name="Google Shape;206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COMANDOS BÁSICOS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7" name="Google Shape;2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1616" y="2474314"/>
            <a:ext cx="4610475" cy="15978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ELEMENTOS BÁSICOS</a:t>
            </a:r>
            <a:endParaRPr sz="2400" b="1" dirty="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Todo es un objeto…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… un data frame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3" name="Google Shape;213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COMANDOS BÁSICOS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208" y="2461620"/>
            <a:ext cx="6123450" cy="1655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 una matriz todas las columnas tienen el mismo tipo de datos, mientras que en un data frame se pueden incluir distintos tipos de datos (e.g., numérico, ordinal, etc.)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Normalmente trabajaremos con data frames</a:t>
            </a:r>
            <a:endParaRPr sz="2400"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" name="Google Shape;220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Diferencias entre data frame y matriz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3ACF5C4-ED79-416C-A722-B252499EB9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06"/>
          <a:stretch/>
        </p:blipFill>
        <p:spPr>
          <a:xfrm>
            <a:off x="20" y="10"/>
            <a:ext cx="9143980" cy="3500193"/>
          </a:xfrm>
          <a:prstGeom prst="rect">
            <a:avLst/>
          </a:prstGeom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200" y="3291227"/>
            <a:ext cx="618067" cy="527239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999303-B70D-498D-8357-030A047EC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48" y="3413277"/>
            <a:ext cx="3766337" cy="11324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300" b="1" kern="1200" dirty="0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¿</a:t>
            </a:r>
            <a:r>
              <a:rPr lang="en-US" sz="2300" b="1" kern="1200" dirty="0" err="1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Quién</a:t>
            </a:r>
            <a:r>
              <a:rPr lang="en-US" sz="2300" b="1" kern="1200" dirty="0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 soy </a:t>
            </a:r>
            <a:r>
              <a:rPr lang="en-US" sz="2300" b="1" kern="1200" dirty="0" err="1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yo</a:t>
            </a:r>
            <a:r>
              <a:rPr lang="en-US" sz="2300" b="1" kern="1200" dirty="0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 y </a:t>
            </a:r>
            <a:r>
              <a:rPr lang="en-US" sz="2300" b="1" kern="1200" dirty="0" err="1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cuánto</a:t>
            </a:r>
            <a:r>
              <a:rPr lang="en-US" sz="2300" b="1" kern="1200" dirty="0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 </a:t>
            </a:r>
            <a:r>
              <a:rPr lang="en-US" sz="2300" b="1" kern="1200" dirty="0" err="1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sé</a:t>
            </a:r>
            <a:r>
              <a:rPr lang="en-US" sz="2300" b="1" kern="1200" dirty="0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 de </a:t>
            </a:r>
            <a:r>
              <a:rPr lang="en-US" sz="2300" b="1" kern="1200" dirty="0" err="1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este</a:t>
            </a:r>
            <a:r>
              <a:rPr lang="en-US" sz="2300" b="1" kern="1200" dirty="0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 </a:t>
            </a:r>
            <a:r>
              <a:rPr lang="en-US" sz="2300" b="1" kern="1200" dirty="0" err="1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tema</a:t>
            </a:r>
            <a:r>
              <a:rPr lang="en-US" sz="2300" b="1" kern="1200" dirty="0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?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FA1E62C-A425-4CFD-B219-F3080AA10A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5778" y="3307644"/>
            <a:ext cx="3646312" cy="1519767"/>
          </a:xfrm>
          <a:ln>
            <a:solidFill>
              <a:schemeClr val="accent6">
                <a:lumMod val="20000"/>
                <a:lumOff val="80000"/>
              </a:schemeClr>
            </a:solidFill>
            <a:prstDash val="sysDot"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514350" indent="-28575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1400" kern="12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Licenciado</a:t>
            </a:r>
            <a:r>
              <a:rPr lang="en-US" sz="1400" kern="1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en</a:t>
            </a:r>
            <a:r>
              <a:rPr lang="en-US" sz="1400" kern="1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Documentación</a:t>
            </a:r>
            <a:endParaRPr lang="en-US" sz="1400" kern="1200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514350" indent="-28575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1400" kern="1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Doctor </a:t>
            </a:r>
            <a:r>
              <a:rPr lang="en-US" sz="1400" kern="12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en</a:t>
            </a:r>
            <a:r>
              <a:rPr lang="en-US" sz="1400" kern="1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Ciencias</a:t>
            </a:r>
            <a:r>
              <a:rPr lang="en-US" sz="1400" kern="1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Sociales</a:t>
            </a:r>
            <a:endParaRPr lang="en-US" sz="1400" kern="1200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514350" indent="-28575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1400" kern="12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Investigador</a:t>
            </a:r>
            <a:r>
              <a:rPr lang="en-US" sz="1400" kern="1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Marie </a:t>
            </a:r>
            <a:r>
              <a:rPr lang="en-US" sz="1400" kern="12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Sklodowska</a:t>
            </a:r>
            <a:r>
              <a:rPr lang="en-US" sz="1400" kern="1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-Curie</a:t>
            </a:r>
          </a:p>
        </p:txBody>
      </p:sp>
    </p:spTree>
    <p:extLst>
      <p:ext uri="{BB962C8B-B14F-4D97-AF65-F5344CB8AC3E}">
        <p14:creationId xmlns:p14="http://schemas.microsoft.com/office/powerpoint/2010/main" val="26279317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COMANDOS BÁSICOS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6" name="Google Shape;226;p35"/>
          <p:cNvPicPr preferRelativeResize="0"/>
          <p:nvPr/>
        </p:nvPicPr>
        <p:blipFill rotWithShape="1">
          <a:blip r:embed="rId3">
            <a:alphaModFix/>
          </a:blip>
          <a:srcRect t="79366" r="43512"/>
          <a:stretch/>
        </p:blipFill>
        <p:spPr>
          <a:xfrm>
            <a:off x="311700" y="3327425"/>
            <a:ext cx="5958524" cy="147799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7" name="Google Shape;22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94510"/>
            <a:ext cx="9144000" cy="120981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8" name="Google Shape;228;p35"/>
          <p:cNvSpPr/>
          <p:nvPr/>
        </p:nvSpPr>
        <p:spPr>
          <a:xfrm>
            <a:off x="2592575" y="1633850"/>
            <a:ext cx="226800" cy="2409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5"/>
          <p:cNvSpPr/>
          <p:nvPr/>
        </p:nvSpPr>
        <p:spPr>
          <a:xfrm>
            <a:off x="3429000" y="1633850"/>
            <a:ext cx="226800" cy="2409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5"/>
          <p:cNvSpPr/>
          <p:nvPr/>
        </p:nvSpPr>
        <p:spPr>
          <a:xfrm>
            <a:off x="3843075" y="1633850"/>
            <a:ext cx="226800" cy="2409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5"/>
          <p:cNvSpPr/>
          <p:nvPr/>
        </p:nvSpPr>
        <p:spPr>
          <a:xfrm>
            <a:off x="4695125" y="1633850"/>
            <a:ext cx="226800" cy="2409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5"/>
          <p:cNvSpPr/>
          <p:nvPr/>
        </p:nvSpPr>
        <p:spPr>
          <a:xfrm>
            <a:off x="3041975" y="3519550"/>
            <a:ext cx="226800" cy="2409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5"/>
          <p:cNvSpPr/>
          <p:nvPr/>
        </p:nvSpPr>
        <p:spPr>
          <a:xfrm>
            <a:off x="5633525" y="3519550"/>
            <a:ext cx="226800" cy="2409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COMANDOS BÁSICOS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9" name="Google Shape;239;p36"/>
          <p:cNvSpPr txBox="1"/>
          <p:nvPr/>
        </p:nvSpPr>
        <p:spPr>
          <a:xfrm>
            <a:off x="467600" y="1289425"/>
            <a:ext cx="7566300" cy="19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6"/>
          <p:cNvSpPr txBox="1"/>
          <p:nvPr/>
        </p:nvSpPr>
        <p:spPr>
          <a:xfrm>
            <a:off x="510100" y="1331925"/>
            <a:ext cx="7991700" cy="17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Open Sans"/>
                <a:ea typeface="Open Sans"/>
                <a:cs typeface="Open Sans"/>
                <a:sym typeface="Open Sans"/>
              </a:rPr>
              <a:t>Los elementos entrecomillados se consideran valores de tipo textual.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s" sz="2400">
                <a:latin typeface="Open Sans"/>
                <a:ea typeface="Open Sans"/>
                <a:cs typeface="Open Sans"/>
                <a:sym typeface="Open Sans"/>
              </a:rPr>
              <a:t>Si no se trata de números, y no está entrecomillado, se considera un objeto o función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1" name="Google Shape;241;p36"/>
          <p:cNvPicPr preferRelativeResize="0"/>
          <p:nvPr/>
        </p:nvPicPr>
        <p:blipFill rotWithShape="1">
          <a:blip r:embed="rId3">
            <a:alphaModFix/>
          </a:blip>
          <a:srcRect b="75141"/>
          <a:stretch/>
        </p:blipFill>
        <p:spPr>
          <a:xfrm>
            <a:off x="510100" y="3380549"/>
            <a:ext cx="8520600" cy="572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2" name="Google Shape;242;p36"/>
          <p:cNvPicPr preferRelativeResize="0"/>
          <p:nvPr/>
        </p:nvPicPr>
        <p:blipFill rotWithShape="1">
          <a:blip r:embed="rId4">
            <a:alphaModFix/>
          </a:blip>
          <a:srcRect b="52365"/>
          <a:stretch/>
        </p:blipFill>
        <p:spPr>
          <a:xfrm>
            <a:off x="510100" y="4258050"/>
            <a:ext cx="6177875" cy="572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00822"/>
            <a:ext cx="8520600" cy="230385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8" name="Google Shape;248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Algunas funciones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9" name="Google Shape;249;p37"/>
          <p:cNvCxnSpPr/>
          <p:nvPr/>
        </p:nvCxnSpPr>
        <p:spPr>
          <a:xfrm>
            <a:off x="1955375" y="2097075"/>
            <a:ext cx="1827900" cy="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Google Shape;250;p37"/>
          <p:cNvSpPr/>
          <p:nvPr/>
        </p:nvSpPr>
        <p:spPr>
          <a:xfrm>
            <a:off x="3825750" y="1757000"/>
            <a:ext cx="4619100" cy="340200"/>
          </a:xfrm>
          <a:prstGeom prst="bracketPair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00822"/>
            <a:ext cx="8520600" cy="230385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6" name="Google Shape;256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Algunas funciones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7" name="Google Shape;257;p38"/>
          <p:cNvCxnSpPr/>
          <p:nvPr/>
        </p:nvCxnSpPr>
        <p:spPr>
          <a:xfrm rot="10800000" flipH="1">
            <a:off x="3926825" y="2097150"/>
            <a:ext cx="807600" cy="14100"/>
          </a:xfrm>
          <a:prstGeom prst="straightConnector1">
            <a:avLst/>
          </a:prstGeom>
          <a:noFill/>
          <a:ln w="762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8" name="Google Shape;258;p38"/>
          <p:cNvSpPr/>
          <p:nvPr/>
        </p:nvSpPr>
        <p:spPr>
          <a:xfrm>
            <a:off x="4732575" y="1757000"/>
            <a:ext cx="3528300" cy="340200"/>
          </a:xfrm>
          <a:prstGeom prst="bracketPair">
            <a:avLst/>
          </a:prstGeom>
          <a:noFill/>
          <a:ln w="762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00822"/>
            <a:ext cx="8520600" cy="230385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4" name="Google Shape;264;p39"/>
          <p:cNvSpPr txBox="1"/>
          <p:nvPr/>
        </p:nvSpPr>
        <p:spPr>
          <a:xfrm>
            <a:off x="4644125" y="3896700"/>
            <a:ext cx="43263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2.  as.data.frame() - Convierte el objeto en un data frame</a:t>
            </a:r>
            <a:endParaRPr sz="2400" b="1" i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" name="Google Shape;265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Algunas funciones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" name="Google Shape;266;p39"/>
          <p:cNvSpPr txBox="1"/>
          <p:nvPr/>
        </p:nvSpPr>
        <p:spPr>
          <a:xfrm>
            <a:off x="4505875" y="2465475"/>
            <a:ext cx="43263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1.  cbind() - Une una serie de objetos en columnas</a:t>
            </a:r>
            <a:endParaRPr sz="2400"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i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rbind() - Une filas</a:t>
            </a:r>
            <a:endParaRPr sz="2400" b="1" i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7" name="Google Shape;267;p39"/>
          <p:cNvCxnSpPr/>
          <p:nvPr/>
        </p:nvCxnSpPr>
        <p:spPr>
          <a:xfrm rot="10800000" flipH="1">
            <a:off x="3926825" y="2097150"/>
            <a:ext cx="807600" cy="14100"/>
          </a:xfrm>
          <a:prstGeom prst="straightConnector1">
            <a:avLst/>
          </a:prstGeom>
          <a:noFill/>
          <a:ln w="762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8" name="Google Shape;268;p39"/>
          <p:cNvSpPr/>
          <p:nvPr/>
        </p:nvSpPr>
        <p:spPr>
          <a:xfrm>
            <a:off x="4732575" y="1757000"/>
            <a:ext cx="3528300" cy="340200"/>
          </a:xfrm>
          <a:prstGeom prst="bracketPair">
            <a:avLst/>
          </a:prstGeom>
          <a:noFill/>
          <a:ln w="762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9" name="Google Shape;269;p39"/>
          <p:cNvCxnSpPr/>
          <p:nvPr/>
        </p:nvCxnSpPr>
        <p:spPr>
          <a:xfrm>
            <a:off x="1955375" y="2097075"/>
            <a:ext cx="1827900" cy="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0" name="Google Shape;270;p39"/>
          <p:cNvSpPr/>
          <p:nvPr/>
        </p:nvSpPr>
        <p:spPr>
          <a:xfrm>
            <a:off x="3825750" y="1757000"/>
            <a:ext cx="4619100" cy="340200"/>
          </a:xfrm>
          <a:prstGeom prst="bracketPair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AutoNum type="arabicPeriod"/>
            </a:pPr>
            <a:r>
              <a:rPr lang="es" sz="2400">
                <a:latin typeface="Open Sans"/>
                <a:ea typeface="Open Sans"/>
                <a:cs typeface="Open Sans"/>
                <a:sym typeface="Open Sans"/>
              </a:rPr>
              <a:t>Información sobre funciones y ayuda dentro de RStudio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&gt;?cbind()			&gt;??cbind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SzPts val="2400"/>
              <a:buFont typeface="Open Sans"/>
              <a:buAutoNum type="arabicPeriod"/>
            </a:pPr>
            <a:r>
              <a:rPr lang="es" sz="2400">
                <a:latin typeface="Open Sans"/>
                <a:ea typeface="Open Sans"/>
                <a:cs typeface="Open Sans"/>
                <a:sym typeface="Open Sans"/>
              </a:rPr>
              <a:t>Ayuda en la web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rPr>
              <a:t>r how to </a:t>
            </a:r>
            <a:r>
              <a:rPr lang="es" sz="2400" i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[función a realizar]</a:t>
            </a:r>
            <a:endParaRPr sz="2400" i="1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6" name="Google Shape;276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Kit de ayuda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Kit de ayuda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2" name="Google Shape;28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3750" y="1152472"/>
            <a:ext cx="5658551" cy="39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u="sng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Stackoverflow</a:t>
            </a:r>
            <a:endParaRPr sz="24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dirty="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El lugar para </a:t>
            </a:r>
            <a:endParaRPr sz="2400" b="1" dirty="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dirty="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preguntarle a la </a:t>
            </a:r>
            <a:endParaRPr sz="2400" b="1" dirty="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dirty="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comunidad</a:t>
            </a:r>
            <a:endParaRPr sz="2400" b="1" dirty="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8881"/>
            <a:ext cx="9144000" cy="145461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F8142A9-3015-43A5-A844-A9364C6B6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150" y="3201961"/>
            <a:ext cx="6743700" cy="94857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300" kern="1200">
                <a:solidFill>
                  <a:srgbClr val="404040"/>
                </a:solidFill>
                <a:latin typeface="+mj-lt"/>
                <a:ea typeface="+mj-ea"/>
                <a:cs typeface="+mj-cs"/>
                <a:hlinkClick r:id="rId2"/>
              </a:rPr>
              <a:t>https://www.rstudio.com/resources/cheatsheets/</a:t>
            </a:r>
            <a:endParaRPr lang="en-US" sz="2300" kern="1200">
              <a:solidFill>
                <a:srgbClr val="40404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A2C7D64-D9AB-4626-B7CC-8746047DD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84" y="914293"/>
            <a:ext cx="1935670" cy="152917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0C9CA79-3186-412A-B1B3-C45FD808A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004" y="916713"/>
            <a:ext cx="1935671" cy="152434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EE4B293-E16A-4E14-8E9F-9A356B8D1A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2324" y="923971"/>
            <a:ext cx="1935672" cy="150982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30F078E-0D97-4533-AFD7-0C67FAFD90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8644" y="931230"/>
            <a:ext cx="1935672" cy="149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1781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B775F8-BE42-4DC6-A3E9-B39AB469B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3568" y="833161"/>
            <a:ext cx="2289779" cy="9702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000" b="1" kern="1200" dirty="0" err="1">
                <a:solidFill>
                  <a:schemeClr val="accent1"/>
                </a:solidFill>
                <a:latin typeface="Comfortaa" panose="020B0604020202020204" charset="0"/>
                <a:ea typeface="+mj-ea"/>
                <a:cs typeface="+mj-cs"/>
              </a:rPr>
              <a:t>Ayuda</a:t>
            </a:r>
            <a:r>
              <a:rPr lang="en-US" sz="2000" b="1" kern="1200" dirty="0">
                <a:solidFill>
                  <a:schemeClr val="accent1"/>
                </a:solidFill>
                <a:latin typeface="Comfortaa" panose="020B0604020202020204" charset="0"/>
                <a:ea typeface="+mj-ea"/>
                <a:cs typeface="+mj-cs"/>
              </a:rPr>
              <a:t> </a:t>
            </a:r>
            <a:r>
              <a:rPr lang="en-US" sz="2000" b="1" kern="1200" dirty="0" err="1">
                <a:solidFill>
                  <a:schemeClr val="accent1"/>
                </a:solidFill>
                <a:latin typeface="Comfortaa" panose="020B0604020202020204" charset="0"/>
                <a:ea typeface="+mj-ea"/>
                <a:cs typeface="+mj-cs"/>
              </a:rPr>
              <a:t>en</a:t>
            </a:r>
            <a:r>
              <a:rPr lang="en-US" sz="2000" b="1" kern="1200" dirty="0">
                <a:solidFill>
                  <a:schemeClr val="accent1"/>
                </a:solidFill>
                <a:latin typeface="Comfortaa" panose="020B0604020202020204" charset="0"/>
                <a:ea typeface="+mj-ea"/>
                <a:cs typeface="+mj-cs"/>
              </a:rPr>
              <a:t> </a:t>
            </a:r>
            <a:r>
              <a:rPr lang="en-US" sz="2000" b="1" kern="1200" dirty="0" err="1">
                <a:solidFill>
                  <a:schemeClr val="accent1"/>
                </a:solidFill>
                <a:latin typeface="Comfortaa" panose="020B0604020202020204" charset="0"/>
                <a:ea typeface="+mj-ea"/>
                <a:cs typeface="+mj-cs"/>
              </a:rPr>
              <a:t>español</a:t>
            </a:r>
            <a:endParaRPr lang="en-US" sz="2000" b="1" kern="1200" dirty="0">
              <a:solidFill>
                <a:schemeClr val="accent1"/>
              </a:solidFill>
              <a:latin typeface="Comfortaa" panose="020B0604020202020204" charset="0"/>
              <a:ea typeface="+mj-ea"/>
              <a:cs typeface="+mj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9351CFE-8227-4169-B1A4-C061095AC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55" y="815264"/>
            <a:ext cx="5054635" cy="3512971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A089644-6F54-4BA6-807C-062D9CAE3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53567" y="1907204"/>
            <a:ext cx="2289779" cy="2756236"/>
          </a:xfrm>
        </p:spPr>
        <p:txBody>
          <a:bodyPr vert="horz" lIns="91440" tIns="45720" rIns="91440" bIns="45720" rtlCol="0">
            <a:normAutofit/>
          </a:bodyPr>
          <a:lstStyle/>
          <a:p>
            <a:pPr marL="222250" indent="-2222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Lista de </a:t>
            </a: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correos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muy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activa</a:t>
            </a:r>
            <a:endParaRPr lang="en-US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indent="-2286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Grupos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locales de </a:t>
            </a: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apoyo</a:t>
            </a:r>
            <a:endParaRPr lang="en-US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indent="-2286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Anuncio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cursos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formativos</a:t>
            </a:r>
            <a:endParaRPr lang="en-US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ctr">
              <a:lnSpc>
                <a:spcPct val="90000"/>
              </a:lnSpc>
              <a:spcBef>
                <a:spcPts val="600"/>
              </a:spcBef>
              <a:buNone/>
            </a:pPr>
            <a:endParaRPr lang="en-US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ctr">
              <a:lnSpc>
                <a:spcPct val="90000"/>
              </a:lnSpc>
              <a:spcBef>
                <a:spcPts val="600"/>
              </a:spcBef>
              <a:buNone/>
            </a:pPr>
            <a:r>
              <a:rPr lang="es-ES" sz="1400" dirty="0">
                <a:hlinkClick r:id="rId3"/>
              </a:rPr>
              <a:t>http://r-es.org</a:t>
            </a:r>
            <a:endParaRPr lang="en-US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Freeform: Shape 8">
            <a:extLst>
              <a:ext uri="{FF2B5EF4-FFF2-40B4-BE49-F238E27FC236}">
                <a16:creationId xmlns:a16="http://schemas.microsoft.com/office/drawing/2014/main" id="{43573EFB-E773-46FC-B866-B57ED2E39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987575" y="480060"/>
            <a:ext cx="1722021" cy="2677305"/>
          </a:xfrm>
          <a:custGeom>
            <a:avLst/>
            <a:gdLst>
              <a:gd name="connsiteX0" fmla="*/ 2296028 w 2296028"/>
              <a:gd name="connsiteY0" fmla="*/ 3569741 h 3569741"/>
              <a:gd name="connsiteX1" fmla="*/ 459 w 2296028"/>
              <a:gd name="connsiteY1" fmla="*/ 3569741 h 3569741"/>
              <a:gd name="connsiteX2" fmla="*/ 0 w 2296028"/>
              <a:gd name="connsiteY2" fmla="*/ 3248180 h 3569741"/>
              <a:gd name="connsiteX3" fmla="*/ 2011607 w 2296028"/>
              <a:gd name="connsiteY3" fmla="*/ 3249283 h 3569741"/>
              <a:gd name="connsiteX4" fmla="*/ 2011607 w 2296028"/>
              <a:gd name="connsiteY4" fmla="*/ 0 h 3569741"/>
              <a:gd name="connsiteX5" fmla="*/ 2296028 w 2296028"/>
              <a:gd name="connsiteY5" fmla="*/ 0 h 356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6028" h="3569741">
                <a:moveTo>
                  <a:pt x="2296028" y="3569741"/>
                </a:moveTo>
                <a:lnTo>
                  <a:pt x="459" y="3569741"/>
                </a:lnTo>
                <a:cubicBezTo>
                  <a:pt x="-459" y="3458756"/>
                  <a:pt x="918" y="3359164"/>
                  <a:pt x="0" y="3248180"/>
                </a:cubicBezTo>
                <a:lnTo>
                  <a:pt x="2011607" y="3249283"/>
                </a:lnTo>
                <a:lnTo>
                  <a:pt x="2011607" y="0"/>
                </a:lnTo>
                <a:lnTo>
                  <a:pt x="229602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7899584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58225A2-0BAC-4A2F-ABFA-FCBD206A9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99" y="307975"/>
            <a:ext cx="2651605" cy="4268700"/>
          </a:xfrm>
        </p:spPr>
        <p:txBody>
          <a:bodyPr/>
          <a:lstStyle/>
          <a:p>
            <a:pPr marL="114300" lvl="0">
              <a:buClr>
                <a:srgbClr val="FF0000"/>
              </a:buClr>
              <a:buSzPts val="1800"/>
            </a:pPr>
            <a:r>
              <a:rPr lang="es-ES" sz="2800" dirty="0"/>
              <a:t>Instalación y toma de contacto</a:t>
            </a:r>
            <a:br>
              <a:rPr lang="es-ES" sz="2800" dirty="0"/>
            </a:br>
            <a:br>
              <a:rPr lang="es-ES" sz="2800" dirty="0"/>
            </a:br>
            <a:r>
              <a:rPr lang="es-ES" sz="1600" dirty="0">
                <a:solidFill>
                  <a:schemeClr val="accent1"/>
                </a:solidFill>
                <a:latin typeface="Comfortaa" panose="020B0604020202020204" charset="0"/>
              </a:rPr>
              <a:t>1.</a:t>
            </a:r>
            <a:r>
              <a:rPr lang="es-ES" sz="1600" b="0" dirty="0">
                <a:solidFill>
                  <a:schemeClr val="accent1"/>
                </a:solidFill>
                <a:latin typeface="Comfortaa" panose="020B0604020202020204" charset="0"/>
              </a:rPr>
              <a:t> </a:t>
            </a: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R CRAN y versiones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2. </a:t>
            </a:r>
            <a:r>
              <a:rPr lang="es-ES" sz="1600" dirty="0" err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RStudio</a:t>
            </a: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: proyectos y tipos de ficheros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3. Primeros pasos en el análisis de datos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2800" dirty="0"/>
            </a:br>
            <a:br>
              <a:rPr lang="es-ES" sz="2800" dirty="0"/>
            </a:br>
            <a:r>
              <a:rPr lang="es-ES" sz="1600" dirty="0"/>
              <a:t>PARTE I-3</a:t>
            </a:r>
            <a:endParaRPr lang="es-ES" sz="2800" dirty="0"/>
          </a:p>
        </p:txBody>
      </p:sp>
      <p:pic>
        <p:nvPicPr>
          <p:cNvPr id="8194" name="Picture 2" descr="Image result for start building">
            <a:extLst>
              <a:ext uri="{FF2B5EF4-FFF2-40B4-BE49-F238E27FC236}">
                <a16:creationId xmlns:a16="http://schemas.microsoft.com/office/drawing/2014/main" id="{FDCDA5F7-9F70-40EE-9B13-FE114E9721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9"/>
          <a:stretch/>
        </p:blipFill>
        <p:spPr bwMode="auto">
          <a:xfrm>
            <a:off x="3033889" y="0"/>
            <a:ext cx="611011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499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body" idx="2"/>
          </p:nvPr>
        </p:nvSpPr>
        <p:spPr>
          <a:xfrm>
            <a:off x="349200" y="1439525"/>
            <a:ext cx="4136400" cy="28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 b="1" dirty="0">
                <a:solidFill>
                  <a:srgbClr val="000000"/>
                </a:solidFill>
              </a:rPr>
              <a:t>PARTE</a:t>
            </a:r>
            <a:r>
              <a:rPr lang="es" sz="3000" b="1" dirty="0">
                <a:solidFill>
                  <a:srgbClr val="000000"/>
                </a:solidFill>
              </a:rPr>
              <a:t> 1</a:t>
            </a:r>
            <a:endParaRPr sz="3000" b="1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s" sz="1800" dirty="0">
                <a:solidFill>
                  <a:srgbClr val="000000"/>
                </a:solidFill>
              </a:rPr>
              <a:t>Presentación</a:t>
            </a:r>
            <a:endParaRPr sz="1800" dirty="0">
              <a:solidFill>
                <a:srgbClr val="000000"/>
              </a:solidFill>
            </a:endParaRPr>
          </a:p>
          <a:p>
            <a:pPr indent="-342900"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s-ES" sz="1800" dirty="0">
                <a:solidFill>
                  <a:srgbClr val="000000"/>
                </a:solidFill>
              </a:rPr>
              <a:t>¿Qué es y por qué R?</a:t>
            </a:r>
            <a:endParaRPr sz="1800" dirty="0">
              <a:solidFill>
                <a:srgbClr val="000000"/>
              </a:solidFill>
            </a:endParaRPr>
          </a:p>
          <a:p>
            <a:pPr lvl="0" indent="-342900">
              <a:spcBef>
                <a:spcPts val="1600"/>
              </a:spcBef>
              <a:buClr>
                <a:srgbClr val="000000"/>
              </a:buClr>
              <a:buSzPts val="1800"/>
              <a:buAutoNum type="arabicPeriod"/>
            </a:pPr>
            <a:r>
              <a:rPr lang="es-ES" sz="1800" dirty="0">
                <a:solidFill>
                  <a:srgbClr val="000000"/>
                </a:solidFill>
              </a:rPr>
              <a:t>Instalación y toma de contacto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s-ES" sz="1800" dirty="0">
                <a:solidFill>
                  <a:srgbClr val="000000"/>
                </a:solidFill>
              </a:rPr>
              <a:t>Importación de datos</a:t>
            </a:r>
            <a:endParaRPr sz="1800" dirty="0">
              <a:solidFill>
                <a:srgbClr val="000000"/>
              </a:solidFill>
            </a:endParaRPr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1"/>
          </p:nvPr>
        </p:nvSpPr>
        <p:spPr>
          <a:xfrm>
            <a:off x="4692950" y="1439525"/>
            <a:ext cx="4136400" cy="28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 b="1" dirty="0">
                <a:solidFill>
                  <a:srgbClr val="000000"/>
                </a:solidFill>
              </a:rPr>
              <a:t>PARTE</a:t>
            </a:r>
            <a:r>
              <a:rPr lang="es" sz="3000" dirty="0">
                <a:solidFill>
                  <a:srgbClr val="000000"/>
                </a:solidFill>
              </a:rPr>
              <a:t> </a:t>
            </a:r>
            <a:r>
              <a:rPr lang="es" sz="3000" b="1" dirty="0">
                <a:solidFill>
                  <a:srgbClr val="000000"/>
                </a:solidFill>
              </a:rPr>
              <a:t>2</a:t>
            </a:r>
            <a:endParaRPr sz="3000" b="1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s-ES" sz="1800" dirty="0">
                <a:solidFill>
                  <a:srgbClr val="000000"/>
                </a:solidFill>
              </a:rPr>
              <a:t>El uso de paquetes y librerías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s-ES" sz="1800" dirty="0" err="1">
                <a:solidFill>
                  <a:srgbClr val="000000"/>
                </a:solidFill>
              </a:rPr>
              <a:t>Intro</a:t>
            </a:r>
            <a:r>
              <a:rPr lang="es-ES" sz="1800" dirty="0">
                <a:solidFill>
                  <a:srgbClr val="000000"/>
                </a:solidFill>
              </a:rPr>
              <a:t> al paquete </a:t>
            </a:r>
            <a:r>
              <a:rPr lang="es-ES" sz="1800" i="1" dirty="0">
                <a:solidFill>
                  <a:srgbClr val="000000"/>
                </a:solidFill>
              </a:rPr>
              <a:t>ggplot2</a:t>
            </a:r>
            <a:endParaRPr sz="1800" i="1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s-ES" sz="1800" dirty="0">
                <a:solidFill>
                  <a:srgbClr val="000000"/>
                </a:solidFill>
              </a:rPr>
              <a:t>Análisis descriptivo y visualización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s" sz="1800" dirty="0">
                <a:solidFill>
                  <a:srgbClr val="000000"/>
                </a:solidFill>
              </a:rPr>
              <a:t>Puesta en común</a:t>
            </a:r>
            <a:endParaRPr sz="1800" dirty="0">
              <a:solidFill>
                <a:srgbClr val="000000"/>
              </a:solidFill>
            </a:endParaRPr>
          </a:p>
        </p:txBody>
      </p:sp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349300" y="334525"/>
            <a:ext cx="7407000" cy="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Comfortaa"/>
                <a:ea typeface="Comfortaa"/>
                <a:cs typeface="Comfortaa"/>
                <a:sym typeface="Comfortaa"/>
              </a:rPr>
              <a:t>Agenda</a:t>
            </a:r>
            <a:endParaRPr dirty="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latin typeface="Open Sans"/>
                <a:ea typeface="Open Sans"/>
                <a:cs typeface="Open Sans"/>
                <a:sym typeface="Open Sans"/>
              </a:rPr>
              <a:t>Para instalar R debemos introducir en nuestro buscador </a:t>
            </a:r>
            <a:r>
              <a:rPr lang="es-ES" b="1" i="1" dirty="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r cran</a:t>
            </a:r>
            <a:endParaRPr b="1" dirty="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ECB89D2-7D4B-4C5C-8528-CAD7930542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166"/>
          <a:stretch/>
        </p:blipFill>
        <p:spPr>
          <a:xfrm>
            <a:off x="634811" y="1603022"/>
            <a:ext cx="7400246" cy="3540478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70655F1B-3E1D-4927-9472-197B379BB2C6}"/>
              </a:ext>
            </a:extLst>
          </p:cNvPr>
          <p:cNvCxnSpPr/>
          <p:nvPr/>
        </p:nvCxnSpPr>
        <p:spPr>
          <a:xfrm flipH="1">
            <a:off x="5113867" y="2664178"/>
            <a:ext cx="936977" cy="55315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8947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latin typeface="Open Sans"/>
                <a:ea typeface="Open Sans"/>
                <a:cs typeface="Open Sans"/>
                <a:sym typeface="Open Sans"/>
              </a:rPr>
              <a:t>Descarga la opción correspondiente con vuestro sistema operativo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 rotWithShape="1">
          <a:blip r:embed="rId3">
            <a:alphaModFix/>
          </a:blip>
          <a:srcRect b="5916"/>
          <a:stretch/>
        </p:blipFill>
        <p:spPr>
          <a:xfrm>
            <a:off x="311700" y="1642149"/>
            <a:ext cx="8832299" cy="35013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21"/>
          <p:cNvCxnSpPr/>
          <p:nvPr/>
        </p:nvCxnSpPr>
        <p:spPr>
          <a:xfrm flipH="1">
            <a:off x="4718925" y="2844412"/>
            <a:ext cx="561900" cy="249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b="1" dirty="0">
                <a:latin typeface="Open Sans"/>
                <a:ea typeface="Open Sans"/>
                <a:cs typeface="Open Sans"/>
                <a:sym typeface="Open Sans"/>
              </a:rPr>
              <a:t>Incluso si se trata de una actualización, pincha en la opción de instalar R por primera vez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57996"/>
            <a:ext cx="8839199" cy="169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/>
          <p:nvPr/>
        </p:nvSpPr>
        <p:spPr>
          <a:xfrm>
            <a:off x="5106050" y="2163096"/>
            <a:ext cx="1760100" cy="199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799615"/>
            <a:ext cx="8839200" cy="12451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22"/>
          <p:cNvCxnSpPr>
            <a:cxnSpLocks/>
            <a:stCxn id="127" idx="2"/>
          </p:cNvCxnSpPr>
          <p:nvPr/>
        </p:nvCxnSpPr>
        <p:spPr>
          <a:xfrm flipH="1">
            <a:off x="4571999" y="3148895"/>
            <a:ext cx="1" cy="610306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240030"/>
            <a:ext cx="8661654" cy="466344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0" cap="sq" cmpd="thinThick">
            <a:solidFill>
              <a:schemeClr val="tx1">
                <a:lumMod val="85000"/>
                <a:lumOff val="1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5B90B0-8639-4431-A69C-5B0A0F409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73868"/>
            <a:ext cx="7886700" cy="9941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b="1" kern="1200" dirty="0" err="1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Importante</a:t>
            </a:r>
            <a:r>
              <a:rPr lang="en-US" sz="4400" b="1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 saber que….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955C937-8D4E-446A-A25A-6B59098B6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734961"/>
            <a:ext cx="7886700" cy="2903821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Al </a:t>
            </a:r>
            <a:r>
              <a:rPr lang="en-US" sz="200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instalar</a:t>
            </a:r>
            <a:r>
              <a:rPr lang="en-US" sz="2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R, es </a:t>
            </a:r>
            <a:r>
              <a:rPr lang="en-US" sz="200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recomendable</a:t>
            </a:r>
            <a:r>
              <a:rPr lang="en-US" sz="2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indicar</a:t>
            </a:r>
            <a:r>
              <a:rPr lang="en-US" sz="2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que </a:t>
            </a:r>
            <a:r>
              <a:rPr lang="en-US" sz="200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recuerde</a:t>
            </a:r>
            <a:r>
              <a:rPr lang="en-US" sz="2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el </a:t>
            </a:r>
            <a:r>
              <a:rPr lang="en-US" sz="200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número</a:t>
            </a:r>
            <a:r>
              <a:rPr lang="en-US" sz="2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200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versión</a:t>
            </a:r>
            <a:endParaRPr lang="en-US" sz="2000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12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2000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Todos</a:t>
            </a:r>
            <a:r>
              <a:rPr lang="en-US" sz="20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los </a:t>
            </a:r>
            <a:r>
              <a:rPr lang="en-US" sz="2000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años</a:t>
            </a:r>
            <a:r>
              <a:rPr lang="en-US" sz="20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se </a:t>
            </a:r>
            <a:r>
              <a:rPr lang="en-US" sz="2000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lanza</a:t>
            </a:r>
            <a:r>
              <a:rPr lang="en-US" sz="20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una </a:t>
            </a:r>
            <a:r>
              <a:rPr lang="en-US" sz="2000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nueva</a:t>
            </a:r>
            <a:r>
              <a:rPr lang="en-US" sz="20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versión</a:t>
            </a:r>
            <a:r>
              <a:rPr lang="en-US" sz="20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de R, </a:t>
            </a:r>
            <a:r>
              <a:rPr lang="en-US" sz="2000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normalmente</a:t>
            </a:r>
            <a:r>
              <a:rPr lang="en-US" sz="20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en</a:t>
            </a:r>
            <a:r>
              <a:rPr lang="en-US" sz="20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los </a:t>
            </a:r>
            <a:r>
              <a:rPr lang="en-US" sz="2000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meses</a:t>
            </a:r>
            <a:r>
              <a:rPr lang="en-US" sz="20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2000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verano</a:t>
            </a:r>
            <a:endParaRPr lang="en-US" sz="2000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Para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tener</a:t>
            </a: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la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última</a:t>
            </a: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versión</a:t>
            </a: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hay que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volver</a:t>
            </a: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descargar</a:t>
            </a: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e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instalar</a:t>
            </a: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R, al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recordar</a:t>
            </a: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el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número</a:t>
            </a: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versión</a:t>
            </a: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, el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ordenador</a:t>
            </a: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ignorará</a:t>
            </a: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y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eliminará</a:t>
            </a: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las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más</a:t>
            </a: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antiguas</a:t>
            </a:r>
            <a:endParaRPr lang="en-US" sz="2000" kern="1200" dirty="0">
              <a:solidFill>
                <a:schemeClr val="accent4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83211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11700" y="874006"/>
            <a:ext cx="8520600" cy="33028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b="1" dirty="0">
                <a:latin typeface="Open Sans"/>
                <a:ea typeface="Open Sans"/>
                <a:cs typeface="Open Sans"/>
                <a:sym typeface="Open Sans"/>
              </a:rPr>
              <a:t>Para instalar </a:t>
            </a:r>
            <a:r>
              <a:rPr lang="es-ES" sz="4800" b="1" dirty="0" err="1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RStudio</a:t>
            </a:r>
            <a:r>
              <a:rPr lang="es-ES" sz="4800" b="1" dirty="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 es esencial </a:t>
            </a:r>
            <a:r>
              <a:rPr lang="es-ES" sz="4800" b="1" dirty="0">
                <a:latin typeface="Open Sans"/>
                <a:ea typeface="Open Sans"/>
                <a:cs typeface="Open Sans"/>
                <a:sym typeface="Open Sans"/>
              </a:rPr>
              <a:t>haber instalado previamente </a:t>
            </a:r>
            <a:r>
              <a:rPr lang="es-ES" sz="4800" b="1" dirty="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endParaRPr sz="4800" b="1" dirty="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48838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96AD3A5-CD90-4561-B90D-F2B560C932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23"/>
          <a:stretch/>
        </p:blipFill>
        <p:spPr>
          <a:xfrm>
            <a:off x="134231" y="1556809"/>
            <a:ext cx="7362825" cy="3586691"/>
          </a:xfrm>
          <a:prstGeom prst="rect">
            <a:avLst/>
          </a:prstGeom>
        </p:spPr>
      </p:pic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latin typeface="Open Sans"/>
                <a:ea typeface="Open Sans"/>
                <a:cs typeface="Open Sans"/>
                <a:sym typeface="Open Sans"/>
              </a:rPr>
              <a:t>En primer lugar buscamos la web de </a:t>
            </a:r>
            <a:r>
              <a:rPr lang="es-ES" b="1" dirty="0" err="1">
                <a:latin typeface="Open Sans"/>
                <a:ea typeface="Open Sans"/>
                <a:cs typeface="Open Sans"/>
                <a:sym typeface="Open Sans"/>
              </a:rPr>
              <a:t>RStudio</a:t>
            </a:r>
            <a:r>
              <a:rPr lang="es-ES" b="1" dirty="0">
                <a:latin typeface="Open Sans"/>
                <a:ea typeface="Open Sans"/>
                <a:cs typeface="Open Sans"/>
                <a:sym typeface="Open Sans"/>
              </a:rPr>
              <a:t> desde nuestro buscador</a:t>
            </a:r>
            <a:endParaRPr b="1" dirty="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70655F1B-3E1D-4927-9472-197B379BB2C6}"/>
              </a:ext>
            </a:extLst>
          </p:cNvPr>
          <p:cNvCxnSpPr/>
          <p:nvPr/>
        </p:nvCxnSpPr>
        <p:spPr>
          <a:xfrm flipH="1">
            <a:off x="5633156" y="2415822"/>
            <a:ext cx="936977" cy="55315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461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A3EC411-5C04-43F2-B246-F111404CD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295916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F03321E-DCDF-4C61-B579-1E244036DD27}"/>
              </a:ext>
            </a:extLst>
          </p:cNvPr>
          <p:cNvSpPr txBox="1"/>
          <p:nvPr/>
        </p:nvSpPr>
        <p:spPr>
          <a:xfrm>
            <a:off x="553156" y="3228622"/>
            <a:ext cx="7924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/>
              <a:t>RStudio</a:t>
            </a:r>
            <a:r>
              <a:rPr lang="es-ES" sz="2000" dirty="0"/>
              <a:t> es un software libre, aunque cuenta con una versión de pago, la versión libre cuenta con todas las características necesarias, la única diferencia es que no cuenta con servicio de mantenimiento.		</a:t>
            </a:r>
          </a:p>
          <a:p>
            <a:pPr algn="r"/>
            <a:r>
              <a:rPr lang="es-ES" sz="2000" b="1" dirty="0">
                <a:solidFill>
                  <a:schemeClr val="accent5"/>
                </a:solidFill>
                <a:latin typeface="Comfortaa" panose="020B0604020202020204" charset="0"/>
              </a:rPr>
              <a:t>AT YOUR OWN RISK!</a:t>
            </a:r>
          </a:p>
        </p:txBody>
      </p:sp>
    </p:spTree>
    <p:extLst>
      <p:ext uri="{BB962C8B-B14F-4D97-AF65-F5344CB8AC3E}">
        <p14:creationId xmlns:p14="http://schemas.microsoft.com/office/powerpoint/2010/main" val="29810661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latin typeface="Open Sans"/>
                <a:ea typeface="Open Sans"/>
                <a:cs typeface="Open Sans"/>
                <a:sym typeface="Open Sans"/>
              </a:rPr>
              <a:t>Descarga la versión gratuita para escritorio de </a:t>
            </a:r>
            <a:r>
              <a:rPr lang="es-ES" b="1" dirty="0" err="1">
                <a:latin typeface="Open Sans"/>
                <a:ea typeface="Open Sans"/>
                <a:cs typeface="Open Sans"/>
                <a:sym typeface="Open Sans"/>
              </a:rPr>
              <a:t>RStudio</a:t>
            </a:r>
            <a:r>
              <a:rPr lang="es-ES" b="1" dirty="0">
                <a:latin typeface="Open Sans"/>
                <a:ea typeface="Open Sans"/>
                <a:cs typeface="Open Sans"/>
                <a:sym typeface="Open Sans"/>
              </a:rPr>
              <a:t> e instálala</a:t>
            </a:r>
            <a:endParaRPr b="1" dirty="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7DA18C9-8646-47AE-A5FA-BD042C0829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006"/>
          <a:stretch/>
        </p:blipFill>
        <p:spPr>
          <a:xfrm>
            <a:off x="0" y="1535289"/>
            <a:ext cx="9128167" cy="3608211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A5AAACAC-212E-43C7-8434-2BD53A9C550E}"/>
              </a:ext>
            </a:extLst>
          </p:cNvPr>
          <p:cNvSpPr/>
          <p:nvPr/>
        </p:nvSpPr>
        <p:spPr>
          <a:xfrm>
            <a:off x="1004712" y="1591734"/>
            <a:ext cx="1806222" cy="81279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76B0818B-2AAA-413E-9CAD-C544E3D2C964}"/>
              </a:ext>
            </a:extLst>
          </p:cNvPr>
          <p:cNvCxnSpPr/>
          <p:nvPr/>
        </p:nvCxnSpPr>
        <p:spPr>
          <a:xfrm>
            <a:off x="1907822" y="2844800"/>
            <a:ext cx="0" cy="304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8481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8B0AE7-E603-4BD1-8468-4A323759F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chemeClr val="accent6"/>
                </a:solidFill>
                <a:latin typeface="+mj-lt"/>
              </a:rPr>
              <a:t>Ejercicio 1. Conociendo las herramientas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044FDFB-7187-4F59-AE27-9632166EF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44388"/>
            <a:ext cx="8520600" cy="3416400"/>
          </a:xfrm>
        </p:spPr>
        <p:txBody>
          <a:bodyPr/>
          <a:lstStyle/>
          <a:p>
            <a:pPr>
              <a:buClr>
                <a:schemeClr val="accent6"/>
              </a:buClr>
            </a:pPr>
            <a:r>
              <a:rPr lang="es-ES" b="1" dirty="0">
                <a:solidFill>
                  <a:schemeClr val="accent6"/>
                </a:solidFill>
              </a:rPr>
              <a:t>Objetivo:</a:t>
            </a:r>
            <a:r>
              <a:rPr lang="es-ES" dirty="0">
                <a:solidFill>
                  <a:schemeClr val="accent6"/>
                </a:solidFill>
              </a:rPr>
              <a:t> Familiarizarse con la interfaz de </a:t>
            </a:r>
            <a:r>
              <a:rPr lang="es-ES" dirty="0" err="1">
                <a:solidFill>
                  <a:schemeClr val="accent6"/>
                </a:solidFill>
              </a:rPr>
              <a:t>RStudio</a:t>
            </a:r>
            <a:r>
              <a:rPr lang="es-ES" dirty="0">
                <a:solidFill>
                  <a:schemeClr val="accent6"/>
                </a:solidFill>
              </a:rPr>
              <a:t> y realizar operaciones básicas en la consola de R.</a:t>
            </a:r>
          </a:p>
          <a:p>
            <a:pPr>
              <a:buClr>
                <a:schemeClr val="accent6"/>
              </a:buClr>
            </a:pPr>
            <a:endParaRPr lang="es-ES" dirty="0">
              <a:solidFill>
                <a:schemeClr val="accent6"/>
              </a:solidFill>
            </a:endParaRPr>
          </a:p>
          <a:p>
            <a:pPr>
              <a:buClr>
                <a:schemeClr val="accent6"/>
              </a:buClr>
            </a:pPr>
            <a:r>
              <a:rPr lang="es-ES" b="1" dirty="0">
                <a:solidFill>
                  <a:schemeClr val="accent6"/>
                </a:solidFill>
              </a:rPr>
              <a:t>Tarea:</a:t>
            </a:r>
            <a:r>
              <a:rPr lang="es-ES" dirty="0">
                <a:solidFill>
                  <a:schemeClr val="accent6"/>
                </a:solidFill>
              </a:rPr>
              <a:t> Inicia un proyecto en </a:t>
            </a:r>
            <a:r>
              <a:rPr lang="es-ES" dirty="0" err="1">
                <a:solidFill>
                  <a:schemeClr val="accent6"/>
                </a:solidFill>
              </a:rPr>
              <a:t>RStudio</a:t>
            </a:r>
            <a:r>
              <a:rPr lang="es-ES" dirty="0">
                <a:solidFill>
                  <a:schemeClr val="accent6"/>
                </a:solidFill>
              </a:rPr>
              <a:t> llamado curso-</a:t>
            </a:r>
            <a:r>
              <a:rPr lang="es-ES" dirty="0" err="1">
                <a:solidFill>
                  <a:schemeClr val="accent6"/>
                </a:solidFill>
              </a:rPr>
              <a:t>iniciacion</a:t>
            </a:r>
            <a:r>
              <a:rPr lang="es-ES" dirty="0">
                <a:solidFill>
                  <a:schemeClr val="accent6"/>
                </a:solidFill>
              </a:rPr>
              <a:t>. Utilizando la consola de </a:t>
            </a:r>
            <a:r>
              <a:rPr lang="es-ES" dirty="0" err="1">
                <a:solidFill>
                  <a:schemeClr val="accent6"/>
                </a:solidFill>
              </a:rPr>
              <a:t>RStudio</a:t>
            </a:r>
            <a:r>
              <a:rPr lang="es-ES" dirty="0">
                <a:solidFill>
                  <a:schemeClr val="accent6"/>
                </a:solidFill>
              </a:rPr>
              <a:t>, deberás crear tres objetos: un vector de números, un vector de nombres de personas y un data </a:t>
            </a:r>
            <a:r>
              <a:rPr lang="es-ES" dirty="0" err="1">
                <a:solidFill>
                  <a:schemeClr val="accent6"/>
                </a:solidFill>
              </a:rPr>
              <a:t>frame</a:t>
            </a:r>
            <a:r>
              <a:rPr lang="es-ES" dirty="0">
                <a:solidFill>
                  <a:schemeClr val="accent6"/>
                </a:solidFill>
              </a:rPr>
              <a:t>.</a:t>
            </a:r>
          </a:p>
          <a:p>
            <a:pPr>
              <a:buClr>
                <a:schemeClr val="accent6"/>
              </a:buClr>
            </a:pPr>
            <a:endParaRPr lang="es-ES" dirty="0">
              <a:solidFill>
                <a:schemeClr val="accent6"/>
              </a:solidFill>
            </a:endParaRPr>
          </a:p>
          <a:p>
            <a:pPr>
              <a:buClr>
                <a:schemeClr val="accent6"/>
              </a:buClr>
            </a:pPr>
            <a:r>
              <a:rPr lang="es-ES" b="1" dirty="0">
                <a:solidFill>
                  <a:schemeClr val="accent6"/>
                </a:solidFill>
              </a:rPr>
              <a:t>Planteamiento:</a:t>
            </a:r>
            <a:r>
              <a:rPr lang="es-ES" dirty="0">
                <a:solidFill>
                  <a:schemeClr val="accent6"/>
                </a:solidFill>
              </a:rPr>
              <a:t> Utiliza la función </a:t>
            </a:r>
            <a:r>
              <a:rPr lang="es-ES" dirty="0" err="1">
                <a:solidFill>
                  <a:schemeClr val="accent4"/>
                </a:solidFill>
              </a:rPr>
              <a:t>str</a:t>
            </a:r>
            <a:r>
              <a:rPr lang="es-ES" dirty="0">
                <a:solidFill>
                  <a:schemeClr val="accent4"/>
                </a:solidFill>
              </a:rPr>
              <a:t>() </a:t>
            </a:r>
            <a:r>
              <a:rPr lang="es-ES" dirty="0">
                <a:solidFill>
                  <a:schemeClr val="accent6"/>
                </a:solidFill>
              </a:rPr>
              <a:t>para cada uno de los tres objetos creados. ¿Para qué sirve esta función? ¿Qué información ofrece sobre cada uno de los tres objetos creados?</a:t>
            </a:r>
            <a:endParaRPr lang="es-ES" b="1" dirty="0">
              <a:solidFill>
                <a:schemeClr val="accent6"/>
              </a:solidFill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995073C0-6905-4485-BC8B-226692E66586}"/>
              </a:ext>
            </a:extLst>
          </p:cNvPr>
          <p:cNvCxnSpPr>
            <a:cxnSpLocks/>
          </p:cNvCxnSpPr>
          <p:nvPr/>
        </p:nvCxnSpPr>
        <p:spPr>
          <a:xfrm>
            <a:off x="440267" y="1298225"/>
            <a:ext cx="1095022" cy="0"/>
          </a:xfrm>
          <a:prstGeom prst="line">
            <a:avLst/>
          </a:prstGeom>
          <a:ln w="3810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780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8B0AE7-E603-4BD1-8468-4A323759F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chemeClr val="accent6"/>
                </a:solidFill>
                <a:latin typeface="+mj-lt"/>
              </a:rPr>
              <a:t>Ejercicio 2. Conociendo las herramientas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044FDFB-7187-4F59-AE27-9632166EF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44388"/>
            <a:ext cx="8520600" cy="3416400"/>
          </a:xfrm>
        </p:spPr>
        <p:txBody>
          <a:bodyPr/>
          <a:lstStyle/>
          <a:p>
            <a:pPr>
              <a:buClr>
                <a:schemeClr val="accent6"/>
              </a:buClr>
            </a:pPr>
            <a:r>
              <a:rPr lang="es-ES" b="1" dirty="0">
                <a:solidFill>
                  <a:schemeClr val="accent6"/>
                </a:solidFill>
              </a:rPr>
              <a:t>Objetivo:</a:t>
            </a:r>
            <a:r>
              <a:rPr lang="es-ES" dirty="0">
                <a:solidFill>
                  <a:schemeClr val="accent6"/>
                </a:solidFill>
              </a:rPr>
              <a:t> Conocer los tipos de ficheros que crea </a:t>
            </a:r>
            <a:r>
              <a:rPr lang="es-ES" dirty="0" err="1">
                <a:solidFill>
                  <a:schemeClr val="accent6"/>
                </a:solidFill>
              </a:rPr>
              <a:t>RStudio</a:t>
            </a:r>
            <a:endParaRPr lang="es-ES" dirty="0">
              <a:solidFill>
                <a:schemeClr val="accent6"/>
              </a:solidFill>
            </a:endParaRPr>
          </a:p>
          <a:p>
            <a:pPr>
              <a:buClr>
                <a:schemeClr val="accent6"/>
              </a:buClr>
            </a:pPr>
            <a:endParaRPr lang="es-ES" dirty="0">
              <a:solidFill>
                <a:schemeClr val="accent6"/>
              </a:solidFill>
            </a:endParaRPr>
          </a:p>
          <a:p>
            <a:pPr>
              <a:buClr>
                <a:schemeClr val="accent6"/>
              </a:buClr>
            </a:pPr>
            <a:r>
              <a:rPr lang="es-ES" b="1" dirty="0">
                <a:solidFill>
                  <a:schemeClr val="accent6"/>
                </a:solidFill>
              </a:rPr>
              <a:t>Tarea:</a:t>
            </a:r>
            <a:r>
              <a:rPr lang="es-ES" dirty="0">
                <a:solidFill>
                  <a:schemeClr val="accent6"/>
                </a:solidFill>
              </a:rPr>
              <a:t> Basándote en el ejercicio anterior, crea un documento en R que pueda exportarse a formato </a:t>
            </a:r>
            <a:r>
              <a:rPr lang="es-ES" dirty="0" err="1">
                <a:solidFill>
                  <a:schemeClr val="accent6"/>
                </a:solidFill>
              </a:rPr>
              <a:t>html</a:t>
            </a:r>
            <a:r>
              <a:rPr lang="es-ES" dirty="0">
                <a:solidFill>
                  <a:schemeClr val="accent6"/>
                </a:solidFill>
              </a:rPr>
              <a:t>, Word o PDF en el que se explique cómo se ha creado cada objeto así como el análisis de la función </a:t>
            </a:r>
            <a:r>
              <a:rPr lang="es-ES" dirty="0" err="1">
                <a:solidFill>
                  <a:schemeClr val="accent6"/>
                </a:solidFill>
              </a:rPr>
              <a:t>str</a:t>
            </a:r>
            <a:r>
              <a:rPr lang="es-ES" dirty="0">
                <a:solidFill>
                  <a:schemeClr val="accent6"/>
                </a:solidFill>
              </a:rPr>
              <a:t>().</a:t>
            </a:r>
          </a:p>
          <a:p>
            <a:pPr>
              <a:buClr>
                <a:schemeClr val="accent6"/>
              </a:buClr>
            </a:pPr>
            <a:endParaRPr lang="es-ES" dirty="0">
              <a:solidFill>
                <a:schemeClr val="accent6"/>
              </a:solidFill>
            </a:endParaRPr>
          </a:p>
          <a:p>
            <a:pPr>
              <a:buClr>
                <a:schemeClr val="accent6"/>
              </a:buClr>
            </a:pPr>
            <a:r>
              <a:rPr lang="es-ES" b="1" dirty="0">
                <a:solidFill>
                  <a:schemeClr val="accent6"/>
                </a:solidFill>
              </a:rPr>
              <a:t>Planteamiento:</a:t>
            </a:r>
            <a:r>
              <a:rPr lang="es-ES" dirty="0">
                <a:solidFill>
                  <a:schemeClr val="accent6"/>
                </a:solidFill>
              </a:rPr>
              <a:t> La utilidad de los documentos </a:t>
            </a:r>
            <a:r>
              <a:rPr lang="es-ES" dirty="0" err="1">
                <a:solidFill>
                  <a:schemeClr val="accent6"/>
                </a:solidFill>
              </a:rPr>
              <a:t>Rmarkdown</a:t>
            </a:r>
            <a:r>
              <a:rPr lang="es-ES" dirty="0">
                <a:solidFill>
                  <a:schemeClr val="accent6"/>
                </a:solidFill>
              </a:rPr>
              <a:t> radica en que nos permitirán guardar un </a:t>
            </a:r>
            <a:r>
              <a:rPr lang="es-ES" i="1" dirty="0">
                <a:solidFill>
                  <a:schemeClr val="accent6"/>
                </a:solidFill>
              </a:rPr>
              <a:t>historial</a:t>
            </a:r>
            <a:r>
              <a:rPr lang="es-ES" dirty="0">
                <a:solidFill>
                  <a:schemeClr val="accent6"/>
                </a:solidFill>
              </a:rPr>
              <a:t> de toda nuestra actividad, siendo capaces de integrar en un mismo software texto y comentarios, resultados y código.</a:t>
            </a:r>
            <a:endParaRPr lang="es-ES" b="1" dirty="0">
              <a:solidFill>
                <a:schemeClr val="accent6"/>
              </a:solidFill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995073C0-6905-4485-BC8B-226692E66586}"/>
              </a:ext>
            </a:extLst>
          </p:cNvPr>
          <p:cNvCxnSpPr>
            <a:cxnSpLocks/>
          </p:cNvCxnSpPr>
          <p:nvPr/>
        </p:nvCxnSpPr>
        <p:spPr>
          <a:xfrm>
            <a:off x="440267" y="1298225"/>
            <a:ext cx="1095022" cy="0"/>
          </a:xfrm>
          <a:prstGeom prst="line">
            <a:avLst/>
          </a:prstGeom>
          <a:ln w="3810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989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58225A2-0BAC-4A2F-ABFA-FCBD206A9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dirty="0"/>
              <a:t>Presentación</a:t>
            </a:r>
            <a:br>
              <a:rPr lang="es-ES" sz="2800" dirty="0"/>
            </a:br>
            <a:br>
              <a:rPr lang="es-ES" sz="2800" dirty="0"/>
            </a:br>
            <a:br>
              <a:rPr lang="es-ES" sz="2800" dirty="0"/>
            </a:br>
            <a:br>
              <a:rPr lang="es-ES" sz="2800" dirty="0"/>
            </a:br>
            <a:br>
              <a:rPr lang="es-ES" sz="2800" dirty="0"/>
            </a:br>
            <a:br>
              <a:rPr lang="es-ES" sz="2800" dirty="0"/>
            </a:br>
            <a:br>
              <a:rPr lang="es-ES" sz="2800" dirty="0"/>
            </a:br>
            <a:br>
              <a:rPr lang="es-ES" sz="2800" dirty="0"/>
            </a:br>
            <a:br>
              <a:rPr lang="es-ES" sz="2800" dirty="0"/>
            </a:br>
            <a:br>
              <a:rPr lang="es-ES" sz="2800" dirty="0"/>
            </a:br>
            <a:r>
              <a:rPr lang="es-ES" sz="1600" dirty="0"/>
              <a:t>PARTE I-I</a:t>
            </a:r>
            <a:endParaRPr lang="es-ES" sz="28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CFEDC2F-B559-4B2D-B691-5751A37A7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3988" y="0"/>
            <a:ext cx="61000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393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58225A2-0BAC-4A2F-ABFA-FCBD206A9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99" y="307975"/>
            <a:ext cx="2651605" cy="4268700"/>
          </a:xfrm>
        </p:spPr>
        <p:txBody>
          <a:bodyPr/>
          <a:lstStyle/>
          <a:p>
            <a:pPr marL="114300" lvl="0">
              <a:buClr>
                <a:srgbClr val="FF0000"/>
              </a:buClr>
              <a:buSzPts val="1800"/>
            </a:pPr>
            <a:r>
              <a:rPr lang="es-ES" sz="2800" dirty="0"/>
              <a:t>Importación de datos</a:t>
            </a:r>
            <a:br>
              <a:rPr lang="es-ES" sz="2800" dirty="0"/>
            </a:br>
            <a:br>
              <a:rPr lang="es-ES" sz="2800" dirty="0"/>
            </a:br>
            <a:r>
              <a:rPr lang="es-ES" sz="1600" dirty="0">
                <a:solidFill>
                  <a:schemeClr val="accent1"/>
                </a:solidFill>
                <a:latin typeface="Comfortaa" panose="020B0604020202020204" charset="0"/>
              </a:rPr>
              <a:t>1. Importación de documento de texto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2. Excel, documentos tabulados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3. Stata, SPSS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4. Estructura de datos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2800" dirty="0"/>
            </a:br>
            <a:r>
              <a:rPr lang="es-ES" sz="1600" dirty="0"/>
              <a:t>PARTE I-4</a:t>
            </a:r>
            <a:endParaRPr lang="es-ES" sz="2800" dirty="0"/>
          </a:p>
        </p:txBody>
      </p:sp>
      <p:pic>
        <p:nvPicPr>
          <p:cNvPr id="1026" name="Picture 2" descr="Image result for data">
            <a:extLst>
              <a:ext uri="{FF2B5EF4-FFF2-40B4-BE49-F238E27FC236}">
                <a16:creationId xmlns:a16="http://schemas.microsoft.com/office/drawing/2014/main" id="{8AA8BC42-DC24-4904-8E2B-8777134BA5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29"/>
          <a:stretch/>
        </p:blipFill>
        <p:spPr bwMode="auto">
          <a:xfrm>
            <a:off x="3051175" y="0"/>
            <a:ext cx="60928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8925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Parte IV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9" name="Google Shape;289;p4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42045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omfortaa"/>
              <a:buAutoNum type="arabicPeriod"/>
            </a:pPr>
            <a:r>
              <a:rPr lang="es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Acceso e instalación de paquetes</a:t>
            </a:r>
            <a:endParaRPr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omfortaa"/>
              <a:buAutoNum type="arabicPeriod"/>
            </a:pPr>
            <a:r>
              <a:rPr lang="es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Importación de sets de datos</a:t>
            </a:r>
            <a:endParaRPr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omfortaa"/>
              <a:buAutoNum type="arabicPeriod"/>
            </a:pPr>
            <a:r>
              <a:rPr lang="es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Visualización de datos - ggplot2</a:t>
            </a:r>
            <a:endParaRPr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omfortaa"/>
              <a:buAutoNum type="arabicPeriod"/>
            </a:pPr>
            <a:r>
              <a:rPr lang="es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Análisis estadístico y regresiones en R</a:t>
            </a:r>
            <a:endParaRPr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0" name="Google Shape;290;p4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000000"/>
                </a:solidFill>
              </a:rPr>
              <a:t>Visualizaciones y regresiones en R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Acceso e instalación de paquetes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" name="Google Shape;296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Software descentralizado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 comunidad crea sus propios paquetes que se van adhiriendo de manera modular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Cada paquete 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tiene su propia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versión y debe 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actualizarse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7" name="Google Shape;297;p43"/>
          <p:cNvPicPr preferRelativeResize="0"/>
          <p:nvPr/>
        </p:nvPicPr>
        <p:blipFill rotWithShape="1">
          <a:blip r:embed="rId3">
            <a:alphaModFix/>
          </a:blip>
          <a:srcRect b="52296"/>
          <a:stretch/>
        </p:blipFill>
        <p:spPr>
          <a:xfrm>
            <a:off x="3557525" y="2689850"/>
            <a:ext cx="5586475" cy="245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Acceso e instalación de paquetes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3" name="Google Shape;303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Normalmente, los paquetes finalizados se suben a </a:t>
            </a:r>
            <a:r>
              <a:rPr lang="es"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CRAN - </a:t>
            </a:r>
            <a:r>
              <a:rPr lang="es" sz="24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https://cran.r-project.org</a:t>
            </a:r>
            <a:endParaRPr sz="24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 pueden descargar directamente desde R con el siguiente comando: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&gt;install.packages(</a:t>
            </a:r>
            <a:r>
              <a:rPr lang="es" sz="2400">
                <a:solidFill>
                  <a:srgbClr val="274E1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“nombre_del_paquete”</a:t>
            </a: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475" y="0"/>
            <a:ext cx="612909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Importación de set de datos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4" name="Google Shape;314;p46"/>
          <p:cNvPicPr preferRelativeResize="0"/>
          <p:nvPr/>
        </p:nvPicPr>
        <p:blipFill rotWithShape="1">
          <a:blip r:embed="rId3">
            <a:alphaModFix/>
          </a:blip>
          <a:srcRect b="11284"/>
          <a:stretch/>
        </p:blipFill>
        <p:spPr>
          <a:xfrm>
            <a:off x="1480875" y="1017725"/>
            <a:ext cx="6182250" cy="4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6"/>
          <p:cNvSpPr/>
          <p:nvPr/>
        </p:nvSpPr>
        <p:spPr>
          <a:xfrm>
            <a:off x="4469350" y="1473150"/>
            <a:ext cx="1335900" cy="15105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Importación de set de datos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1" name="Google Shape;32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76" y="1017725"/>
            <a:ext cx="8229651" cy="40181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7"/>
          <p:cNvSpPr/>
          <p:nvPr/>
        </p:nvSpPr>
        <p:spPr>
          <a:xfrm>
            <a:off x="3370750" y="3820175"/>
            <a:ext cx="2621700" cy="499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 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8" name="Google Shape;32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087" y="1691025"/>
            <a:ext cx="7695825" cy="28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8">
            <a:hlinkClick r:id="rId4"/>
          </p:cNvPr>
          <p:cNvSpPr txBox="1"/>
          <p:nvPr/>
        </p:nvSpPr>
        <p:spPr>
          <a:xfrm>
            <a:off x="5717775" y="4781450"/>
            <a:ext cx="33207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http://r4ds.had.co.nz/explore-intro.html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5" name="Google Shape;33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087" y="1691025"/>
            <a:ext cx="7695825" cy="28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9">
            <a:hlinkClick r:id="rId4"/>
          </p:cNvPr>
          <p:cNvSpPr txBox="1"/>
          <p:nvPr/>
        </p:nvSpPr>
        <p:spPr>
          <a:xfrm>
            <a:off x="5717775" y="4781450"/>
            <a:ext cx="33207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http://r4ds.had.co.nz/explore-intro.html</a:t>
            </a:r>
            <a:endParaRPr/>
          </a:p>
        </p:txBody>
      </p:sp>
      <p:sp>
        <p:nvSpPr>
          <p:cNvPr id="337" name="Google Shape;337;p49"/>
          <p:cNvSpPr/>
          <p:nvPr/>
        </p:nvSpPr>
        <p:spPr>
          <a:xfrm>
            <a:off x="4555450" y="1972500"/>
            <a:ext cx="1398300" cy="1863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0"/>
          <p:cNvPicPr preferRelativeResize="0"/>
          <p:nvPr/>
        </p:nvPicPr>
        <p:blipFill rotWithShape="1">
          <a:blip r:embed="rId3">
            <a:alphaModFix/>
          </a:blip>
          <a:srcRect t="6050"/>
          <a:stretch/>
        </p:blipFill>
        <p:spPr>
          <a:xfrm>
            <a:off x="1031338" y="0"/>
            <a:ext cx="70813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¿Qué aprenderéis en este curso?</a:t>
            </a:r>
            <a:endParaRPr b="1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5" name="Google Shape;105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Lenguaje estadístico R</a:t>
            </a:r>
            <a:endParaRPr sz="28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Qué es y por qué merece la pena aprenderlo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Los principios básicos para aprender a programar en R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Paquetes de interés para la visualización de datos y para el análisis estadístico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Recursos y consejos para buscar ayuda y seguir con la formación en R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 - </a:t>
            </a:r>
            <a:r>
              <a:rPr lang="es" b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{graphics}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8" name="Google Shape;348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Dentro de los paquetes básicos R contiene varios con comandos para la visualización de resultados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Diagrama de dispersión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plot()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49" name="Google Shape;34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750" y="2084875"/>
            <a:ext cx="4074550" cy="292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Dentro de los paquetes básicos R contiene varios con comandos para la visualización de resultados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Diagrama de dispersión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plot()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Histograma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hist()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55" name="Google Shape;355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 - </a:t>
            </a:r>
            <a:r>
              <a:rPr lang="es" b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{graphics}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6" name="Google Shape;35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8525" y="2232300"/>
            <a:ext cx="4513775" cy="270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Dentro de los paquetes básicos R contiene varios con comandos para la visualización de resultados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Diagrama de dispersión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plot()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Histograma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hist()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Caja y bigotes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boxplot()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 - </a:t>
            </a:r>
            <a:r>
              <a:rPr lang="es" b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{graphics}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3" name="Google Shape;36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9350" y="2199700"/>
            <a:ext cx="4362950" cy="258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 - </a:t>
            </a:r>
            <a:r>
              <a:rPr lang="es" b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{ggplot2}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9" name="Google Shape;369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 paquete de gráficos más extendido y empleado actualmente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 creador, Hadley Wickham, CEO de RStudio es autor de los paquetes más populares en la actualidad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Numerosos paquetes de visualización están basados a su vez en </a:t>
            </a:r>
            <a:r>
              <a:rPr lang="es" sz="2400" b="1" i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ggplot2</a:t>
            </a:r>
            <a:endParaRPr sz="2400" b="1" i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 caracteriza por emplear la </a:t>
            </a:r>
            <a:r>
              <a:rPr lang="es" sz="2400" i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gramática de gráficos</a:t>
            </a: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una forma intuitiva de crear gráficas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 - </a:t>
            </a:r>
            <a:r>
              <a:rPr lang="es" b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{ggplot2}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5" name="Google Shape;375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Algunos ejemplos</a:t>
            </a:r>
            <a:endParaRPr sz="2400" b="1" i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6" name="Google Shape;37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0" y="2009950"/>
            <a:ext cx="4096521" cy="25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8375" y="2009950"/>
            <a:ext cx="2558950" cy="25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5"/>
          <p:cNvPicPr preferRelativeResize="0"/>
          <p:nvPr/>
        </p:nvPicPr>
        <p:blipFill rotWithShape="1">
          <a:blip r:embed="rId5">
            <a:alphaModFix/>
          </a:blip>
          <a:srcRect r="7140"/>
          <a:stretch/>
        </p:blipFill>
        <p:spPr>
          <a:xfrm>
            <a:off x="5817325" y="2009950"/>
            <a:ext cx="3326676" cy="255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Cheat sheet</a:t>
            </a:r>
            <a:endParaRPr sz="2400" b="1" i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4" name="Google Shape;384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 - </a:t>
            </a:r>
            <a:r>
              <a:rPr lang="es" b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{ggplot2}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5" name="Google Shape;385;p56"/>
          <p:cNvSpPr txBox="1"/>
          <p:nvPr/>
        </p:nvSpPr>
        <p:spPr>
          <a:xfrm>
            <a:off x="3229938" y="1184450"/>
            <a:ext cx="26841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Descárgala aquí</a:t>
            </a:r>
            <a:endParaRPr sz="24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6" name="Google Shape;386;p56"/>
          <p:cNvPicPr preferRelativeResize="0"/>
          <p:nvPr/>
        </p:nvPicPr>
        <p:blipFill rotWithShape="1">
          <a:blip r:embed="rId4">
            <a:alphaModFix/>
          </a:blip>
          <a:srcRect b="48752"/>
          <a:stretch/>
        </p:blipFill>
        <p:spPr>
          <a:xfrm>
            <a:off x="414750" y="1871150"/>
            <a:ext cx="8314476" cy="327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Estructura del código por capas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&gt;ggplot(data = </a:t>
            </a:r>
            <a:r>
              <a:rPr lang="es" b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mpg</a:t>
            </a: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+</a:t>
            </a:r>
            <a:endParaRPr b="1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geom_point(mapping = aes(x = </a:t>
            </a:r>
            <a:r>
              <a:rPr lang="es" b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displ</a:t>
            </a: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y = </a:t>
            </a:r>
            <a:r>
              <a:rPr lang="es" b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hwy</a:t>
            </a: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))</a:t>
            </a:r>
            <a:endParaRPr b="1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92" name="Google Shape;392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 - </a:t>
            </a:r>
            <a:r>
              <a:rPr lang="es" b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{ggplot2}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Estructura del código por capas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&gt;ggplot(data = </a:t>
            </a:r>
            <a:r>
              <a:rPr lang="es" b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mpg</a:t>
            </a: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+</a:t>
            </a:r>
            <a:endParaRPr b="1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es" b="1">
                <a:solidFill>
                  <a:srgbClr val="9999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geom_point(mapping = aes(x = displ, y = hwy))</a:t>
            </a:r>
            <a:endParaRPr b="1">
              <a:solidFill>
                <a:srgbClr val="999999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➔"/>
            </a:pPr>
            <a:r>
              <a:rPr lang="es"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Primera capa: </a:t>
            </a: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Sistema de coordenadas y definición de set de datos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8" name="Google Shape;398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 - </a:t>
            </a:r>
            <a:r>
              <a:rPr lang="es" b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{ggplot2}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Estructura del código por capas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9999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&gt;ggplot(data = mpg) +</a:t>
            </a:r>
            <a:endParaRPr b="1">
              <a:solidFill>
                <a:srgbClr val="999999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geom_point(mapping = aes(x = </a:t>
            </a:r>
            <a:r>
              <a:rPr lang="es" b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displ</a:t>
            </a: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y = </a:t>
            </a:r>
            <a:r>
              <a:rPr lang="es" b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hwy</a:t>
            </a: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))</a:t>
            </a:r>
            <a:endParaRPr b="1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➔"/>
            </a:pPr>
            <a:r>
              <a:rPr lang="es"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Primera capa: </a:t>
            </a: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Sistema de coordenadas y definición de set de datos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➔"/>
            </a:pPr>
            <a:r>
              <a:rPr lang="es"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Segunda capa:</a:t>
            </a: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Tipo de gráfico y variables a mostrar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4" name="Google Shape;404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 - </a:t>
            </a:r>
            <a:r>
              <a:rPr lang="es" b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{ggplot2}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Estructura del código por capas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&gt;ggplot(data = </a:t>
            </a:r>
            <a:r>
              <a:rPr lang="es" b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mpg</a:t>
            </a: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+</a:t>
            </a:r>
            <a:endParaRPr b="1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geom_point(mapping = aes(x = </a:t>
            </a:r>
            <a:r>
              <a:rPr lang="es" b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displ</a:t>
            </a: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y = </a:t>
            </a:r>
            <a:r>
              <a:rPr lang="es" b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hwy</a:t>
            </a: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))</a:t>
            </a:r>
            <a:endParaRPr b="1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➔"/>
            </a:pPr>
            <a:r>
              <a:rPr lang="es"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Primera capa: </a:t>
            </a: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Sistema de coordenadas y definición de set de datos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➔"/>
            </a:pPr>
            <a:r>
              <a:rPr lang="es"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Segunda capa:</a:t>
            </a: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Tipo de gráfico y variables a mostrar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10" name="Google Shape;410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 - </a:t>
            </a:r>
            <a:r>
              <a:rPr lang="es" b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{ggplot2}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1" name="Google Shape;411;p60"/>
          <p:cNvSpPr/>
          <p:nvPr/>
        </p:nvSpPr>
        <p:spPr>
          <a:xfrm>
            <a:off x="3483100" y="2022450"/>
            <a:ext cx="449400" cy="3870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2" name="Google Shape;412;p60"/>
          <p:cNvCxnSpPr>
            <a:stCxn id="411" idx="6"/>
            <a:endCxn id="413" idx="1"/>
          </p:cNvCxnSpPr>
          <p:nvPr/>
        </p:nvCxnSpPr>
        <p:spPr>
          <a:xfrm>
            <a:off x="3932500" y="2215950"/>
            <a:ext cx="7116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13" name="Google Shape;413;p60"/>
          <p:cNvSpPr txBox="1"/>
          <p:nvPr/>
        </p:nvSpPr>
        <p:spPr>
          <a:xfrm>
            <a:off x="4644100" y="1953750"/>
            <a:ext cx="41883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Para añadir nuevas capas</a:t>
            </a:r>
            <a:endParaRPr sz="2400"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Análisis estadístico</a:t>
            </a:r>
            <a:endParaRPr sz="28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Conocimiento pormenorizado de las técnicas de análisis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La aplicación de técnicas de análisis avanzadas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¿Qué </a:t>
            </a:r>
            <a:r>
              <a:rPr lang="es" b="1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NO </a:t>
            </a:r>
            <a:r>
              <a:rPr lang="es" b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aprenderéis en este curso?</a:t>
            </a:r>
            <a:endParaRPr b="1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¿Cobran todos los técnicos de la empresa X un salario similar?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9" name="Google Shape;419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Análisis estadísticos - </a:t>
            </a:r>
            <a:r>
              <a:rPr lang="es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Test de normalidad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20" name="Google Shape;42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968" y="2364325"/>
            <a:ext cx="7968075" cy="24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61"/>
          <p:cNvSpPr/>
          <p:nvPr/>
        </p:nvSpPr>
        <p:spPr>
          <a:xfrm>
            <a:off x="711600" y="3782725"/>
            <a:ext cx="3870000" cy="274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Análisis estadísticos - </a:t>
            </a:r>
            <a:r>
              <a:rPr lang="es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Test de normalidad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27" name="Google Shape;42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8426" y="2024725"/>
            <a:ext cx="4907150" cy="311877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 histograma nos permite ver rápidamente si la distribución es normal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Otra opción es comparar la distribución por cuantiles reales con los teóricos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4" name="Google Shape;434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Análisis estadísticos - </a:t>
            </a:r>
            <a:r>
              <a:rPr lang="es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Test de normalidad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35" name="Google Shape;43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976" y="2159775"/>
            <a:ext cx="4870049" cy="298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Test de Shapiro-Wilk de normalidad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shapiro.test()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41" name="Google Shape;441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Análisis estadísticos - </a:t>
            </a:r>
            <a:r>
              <a:rPr lang="es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Test de normalidad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42" name="Google Shape;44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676" y="2735050"/>
            <a:ext cx="6198625" cy="1626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Comparación del salario de directivos y técnicos 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(catlab= 3 y 1)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t.test()</a:t>
            </a:r>
            <a:endParaRPr sz="24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8" name="Google Shape;448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Análisis estadísticos - </a:t>
            </a:r>
            <a:r>
              <a:rPr lang="es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Contraste de hipótesis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49" name="Google Shape;44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800" y="2609200"/>
            <a:ext cx="7382401" cy="225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Análisis estadísticos - </a:t>
            </a:r>
            <a:r>
              <a:rPr lang="es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ANOVA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5" name="Google Shape;455;p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Comparación de salarios entre las tres categorías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aov(</a:t>
            </a:r>
            <a:r>
              <a:rPr lang="es" sz="24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var1 </a:t>
            </a: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~ </a:t>
            </a:r>
            <a:r>
              <a:rPr lang="es" sz="24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var2</a:t>
            </a: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Nota: </a:t>
            </a: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Esta permite visualizar distintos resultados. Debes asignarle un objeto. Después, prueba resumiendo los resultados o creando un gráfico: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summary()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plot()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¿Influye la renta en la esperanza de vida de los países europeos? ¿Y la inflación?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61" name="Google Shape;461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Regresiones y correlaciones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62" name="Google Shape;46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6" y="2172250"/>
            <a:ext cx="4434675" cy="275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9296" y="2180144"/>
            <a:ext cx="4434674" cy="2740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¿Influye la renta en la esperanza de vida de los países europeos? ¿Y la inflación?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69" name="Google Shape;469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Regresiones y correlaciones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70" name="Google Shape;47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650" y="2075925"/>
            <a:ext cx="5602700" cy="28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¿Influye la renta en la esperanza de vida de los países europeos? ¿Y la inflación?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76" name="Google Shape;476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Regresiones y correlaciones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77" name="Google Shape;47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9550" y="2072375"/>
            <a:ext cx="5224900" cy="30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¿Qué </a:t>
            </a:r>
            <a:r>
              <a:rPr lang="es" b="1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NO </a:t>
            </a:r>
            <a:r>
              <a:rPr lang="es" b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aprenderéis en este curso?</a:t>
            </a:r>
            <a:endParaRPr b="1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7" name="Google Shape;117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Lenguaje estadístico R</a:t>
            </a:r>
            <a:endParaRPr sz="28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Poder realizar cualquier tipo de análisis estadístico con R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Conocer todas las características del lenguaje 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Programar en R 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FF0000"/>
      </a:accent1>
      <a:accent2>
        <a:srgbClr val="FFC000"/>
      </a:accent2>
      <a:accent3>
        <a:srgbClr val="00B050"/>
      </a:accent3>
      <a:accent4>
        <a:srgbClr val="0070C0"/>
      </a:accent4>
      <a:accent5>
        <a:srgbClr val="7030A0"/>
      </a:accent5>
      <a:accent6>
        <a:srgbClr val="3F3F3F"/>
      </a:accent6>
      <a:hlink>
        <a:srgbClr val="FF0000"/>
      </a:hlink>
      <a:folHlink>
        <a:srgbClr val="007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1826</Words>
  <Application>Microsoft Office PowerPoint</Application>
  <PresentationFormat>Presentación en pantalla (16:9)</PresentationFormat>
  <Paragraphs>349</Paragraphs>
  <Slides>88</Slides>
  <Notes>69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88</vt:i4>
      </vt:variant>
    </vt:vector>
  </HeadingPairs>
  <TitlesOfParts>
    <vt:vector size="96" baseType="lpstr">
      <vt:lpstr>Calibri</vt:lpstr>
      <vt:lpstr>Source Code Pro</vt:lpstr>
      <vt:lpstr>Comfortaa</vt:lpstr>
      <vt:lpstr>Arial</vt:lpstr>
      <vt:lpstr>Wingdings</vt:lpstr>
      <vt:lpstr>Calibri Light</vt:lpstr>
      <vt:lpstr>Open Sans</vt:lpstr>
      <vt:lpstr>Simple Light</vt:lpstr>
      <vt:lpstr>Curso básico de lenguaje R aplicado a las Ciencias Sociales</vt:lpstr>
      <vt:lpstr>Curso básico de lenguaje R aplicado a las Ciencias Sociales   Versión 2.0 Abril 2019</vt:lpstr>
      <vt:lpstr>Presentación de PowerPoint</vt:lpstr>
      <vt:lpstr>¿Quién soy yo y cuánto sé de este tema?</vt:lpstr>
      <vt:lpstr>Agenda</vt:lpstr>
      <vt:lpstr>Presentación          PARTE I-I</vt:lpstr>
      <vt:lpstr>¿Qué aprenderéis en este curso?</vt:lpstr>
      <vt:lpstr>¿Qué NO aprenderéis en este curso?</vt:lpstr>
      <vt:lpstr>¿Qué NO aprenderéis en este curso?</vt:lpstr>
      <vt:lpstr>Presentación de PowerPoint</vt:lpstr>
      <vt:lpstr>Contenidos</vt:lpstr>
      <vt:lpstr>¿Qué es R y por qué?  1. Por qué R  2. Un poco de historia  3. R y RStudio  4. Comandos básicos      PARTE I-2</vt:lpstr>
      <vt:lpstr>Razones por las que vale la pena aprender 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Algunos ejemplos</vt:lpstr>
      <vt:lpstr>Algunos ejemplos</vt:lpstr>
      <vt:lpstr>Recursos</vt:lpstr>
      <vt:lpstr>Un poco de historia</vt:lpstr>
      <vt:lpstr>Características de R</vt:lpstr>
      <vt:lpstr>RStudio</vt:lpstr>
      <vt:lpstr>No es solo una interfaz para programar</vt:lpstr>
      <vt:lpstr>¿Cómo es RStudio?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COMANDOS BÁSICOS</vt:lpstr>
      <vt:lpstr>COMANDOS BÁSICOS</vt:lpstr>
      <vt:lpstr>COMANDOS BÁSICOS</vt:lpstr>
      <vt:lpstr>COMANDOS BÁSICOS</vt:lpstr>
      <vt:lpstr>COMANDOS BÁSICOS</vt:lpstr>
      <vt:lpstr>COMANDOS BÁSICOS</vt:lpstr>
      <vt:lpstr>Diferencias entre data frame y matriz</vt:lpstr>
      <vt:lpstr>COMANDOS BÁSICOS</vt:lpstr>
      <vt:lpstr>COMANDOS BÁSICOS</vt:lpstr>
      <vt:lpstr>Algunas funciones</vt:lpstr>
      <vt:lpstr>Algunas funciones</vt:lpstr>
      <vt:lpstr>Algunas funciones</vt:lpstr>
      <vt:lpstr>Kit de ayuda</vt:lpstr>
      <vt:lpstr>Kit de ayuda</vt:lpstr>
      <vt:lpstr>https://www.rstudio.com/resources/cheatsheets/</vt:lpstr>
      <vt:lpstr>Ayuda en español</vt:lpstr>
      <vt:lpstr>Instalación y toma de contacto  1. R CRAN y versiones  2. RStudio: proyectos y tipos de ficheros  3. Primeros pasos en el análisis de datos   PARTE I-3</vt:lpstr>
      <vt:lpstr>Para instalar R debemos introducir en nuestro buscador r cran</vt:lpstr>
      <vt:lpstr>Descarga la opción correspondiente con vuestro sistema operativo</vt:lpstr>
      <vt:lpstr>Incluso si se trata de una actualización, pincha en la opción de instalar R por primera vez</vt:lpstr>
      <vt:lpstr>Importante saber que….</vt:lpstr>
      <vt:lpstr>Para instalar RStudio es esencial haber instalado previamente R</vt:lpstr>
      <vt:lpstr>En primer lugar buscamos la web de RStudio desde nuestro buscador</vt:lpstr>
      <vt:lpstr>Presentación de PowerPoint</vt:lpstr>
      <vt:lpstr>Descarga la versión gratuita para escritorio de RStudio e instálala</vt:lpstr>
      <vt:lpstr>Ejercicio 1. Conociendo las herramientas</vt:lpstr>
      <vt:lpstr>Ejercicio 2. Conociendo las herramientas</vt:lpstr>
      <vt:lpstr>Importación de datos  1. Importación de documento de texto  2. Excel, documentos tabulados  3. Stata, SPSS  4. Estructura de datos  PARTE I-4</vt:lpstr>
      <vt:lpstr>Parte IV</vt:lpstr>
      <vt:lpstr>Acceso e instalación de paquetes</vt:lpstr>
      <vt:lpstr>Acceso e instalación de paquetes</vt:lpstr>
      <vt:lpstr>Presentación de PowerPoint</vt:lpstr>
      <vt:lpstr>Importación de set de datos</vt:lpstr>
      <vt:lpstr>Importación de set de datos</vt:lpstr>
      <vt:lpstr>Visualización de datos </vt:lpstr>
      <vt:lpstr>Visualización de datos</vt:lpstr>
      <vt:lpstr>Presentación de PowerPoint</vt:lpstr>
      <vt:lpstr>Visualización de datos - {graphics}</vt:lpstr>
      <vt:lpstr>Visualización de datos - {graphics}</vt:lpstr>
      <vt:lpstr>Visualización de datos - {graphics}</vt:lpstr>
      <vt:lpstr>Visualización de datos - {ggplot2}</vt:lpstr>
      <vt:lpstr>Visualización de datos - {ggplot2}</vt:lpstr>
      <vt:lpstr>Visualización de datos - {ggplot2}</vt:lpstr>
      <vt:lpstr>Visualización de datos - {ggplot2}</vt:lpstr>
      <vt:lpstr>Visualización de datos - {ggplot2}</vt:lpstr>
      <vt:lpstr>Visualización de datos - {ggplot2}</vt:lpstr>
      <vt:lpstr>Visualización de datos - {ggplot2}</vt:lpstr>
      <vt:lpstr>Análisis estadísticos - Test de normalidad</vt:lpstr>
      <vt:lpstr>Análisis estadísticos - Test de normalidad</vt:lpstr>
      <vt:lpstr>Análisis estadísticos - Test de normalidad</vt:lpstr>
      <vt:lpstr>Análisis estadísticos - Test de normalidad</vt:lpstr>
      <vt:lpstr>Análisis estadísticos - Contraste de hipótesis</vt:lpstr>
      <vt:lpstr>Análisis estadísticos - ANOVA</vt:lpstr>
      <vt:lpstr>Regresiones y correlaciones</vt:lpstr>
      <vt:lpstr>Regresiones y correlaciones</vt:lpstr>
      <vt:lpstr>Regresiones y correlaciones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básico de lenguaje R aplicado a las Ciencias Sociales</dc:title>
  <dc:creator>Nicolas</dc:creator>
  <cp:lastModifiedBy>Nicolas</cp:lastModifiedBy>
  <cp:revision>5</cp:revision>
  <dcterms:created xsi:type="dcterms:W3CDTF">2019-04-02T15:34:51Z</dcterms:created>
  <dcterms:modified xsi:type="dcterms:W3CDTF">2019-04-03T10:33:48Z</dcterms:modified>
</cp:coreProperties>
</file>